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.xml" ContentType="application/vnd.openxmlformats-officedocument.presentationml.slideLayout+xml"/>
  <Default Extension="gif" ContentType="image/gif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5">
  <p:sldMasterIdLst>
    <p:sldMasterId id="2147483696" r:id="rId1"/>
  </p:sldMasterIdLst>
  <p:notesMasterIdLst>
    <p:notesMasterId r:id="rId11"/>
  </p:notesMasterIdLst>
  <p:sldIdLst>
    <p:sldId id="258" r:id="rId2"/>
    <p:sldId id="295" r:id="rId3"/>
    <p:sldId id="299" r:id="rId4"/>
    <p:sldId id="281" r:id="rId5"/>
    <p:sldId id="296" r:id="rId6"/>
    <p:sldId id="282" r:id="rId7"/>
    <p:sldId id="297" r:id="rId8"/>
    <p:sldId id="283" r:id="rId9"/>
    <p:sldId id="30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0000FF"/>
    <a:srgbClr val="DA251D"/>
    <a:srgbClr val="75C5F0"/>
    <a:srgbClr val="CCECFF"/>
    <a:srgbClr val="66CCFF"/>
    <a:srgbClr val="0066FF"/>
    <a:srgbClr val="CCFFFF"/>
    <a:srgbClr val="FF7C8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296" autoAdjust="0"/>
  </p:normalViewPr>
  <p:slideViewPr>
    <p:cSldViewPr>
      <p:cViewPr>
        <p:scale>
          <a:sx n="89" d="100"/>
          <a:sy n="89" d="100"/>
        </p:scale>
        <p:origin x="-216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4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9285892388451439"/>
          <c:y val="5.1400554097404488E-2"/>
          <c:w val="0.58467016622922163"/>
          <c:h val="0.44360965296004695"/>
        </c:manualLayout>
      </c:layout>
      <c:barChart>
        <c:barDir val="col"/>
        <c:grouping val="clustered"/>
        <c:ser>
          <c:idx val="0"/>
          <c:order val="0"/>
          <c:tx>
            <c:v>Запланировано</c:v>
          </c:tx>
          <c:dLbls>
            <c:dLbl>
              <c:idx val="4"/>
              <c:layout>
                <c:manualLayout>
                  <c:x val="-5.2493438320210103E-3"/>
                  <c:y val="0"/>
                </c:manualLayout>
              </c:layout>
              <c:showVal val="1"/>
            </c:dLbl>
            <c:showVal val="1"/>
          </c:dLbls>
          <c:cat>
            <c:strRef>
              <c:f>Лист1!$A$1:$A$6</c:f>
              <c:strCache>
                <c:ptCount val="6"/>
                <c:pt idx="0">
                  <c:v>Инновации в образовании</c:v>
                </c:pt>
                <c:pt idx="1">
                  <c:v>Инновации в управлении</c:v>
                </c:pt>
                <c:pt idx="2">
                  <c:v>Инновации в науке</c:v>
                </c:pt>
                <c:pt idx="3">
                  <c:v>Инновации в клинике</c:v>
                </c:pt>
                <c:pt idx="4">
                  <c:v>Инновации в кадровой политике</c:v>
                </c:pt>
                <c:pt idx="5">
                  <c:v>Итого:</c:v>
                </c:pt>
              </c:strCache>
            </c:strRef>
          </c:cat>
          <c:val>
            <c:numRef>
              <c:f>Лист1!$B$1:$B$6</c:f>
              <c:numCache>
                <c:formatCode>General</c:formatCode>
                <c:ptCount val="6"/>
                <c:pt idx="0">
                  <c:v>15</c:v>
                </c:pt>
                <c:pt idx="1">
                  <c:v>3</c:v>
                </c:pt>
                <c:pt idx="2">
                  <c:v>9</c:v>
                </c:pt>
                <c:pt idx="3">
                  <c:v>7</c:v>
                </c:pt>
                <c:pt idx="4">
                  <c:v>2</c:v>
                </c:pt>
                <c:pt idx="5">
                  <c:v>36</c:v>
                </c:pt>
              </c:numCache>
            </c:numRef>
          </c:val>
        </c:ser>
        <c:ser>
          <c:idx val="1"/>
          <c:order val="1"/>
          <c:tx>
            <c:v>Достигнуто</c:v>
          </c:tx>
          <c:dLbls>
            <c:dLbl>
              <c:idx val="0"/>
              <c:layout>
                <c:manualLayout>
                  <c:x val="1.666666666666667E-2"/>
                  <c:y val="4.6296296296296831E-3"/>
                </c:manualLayout>
              </c:layout>
              <c:showVal val="1"/>
            </c:dLbl>
            <c:showVal val="1"/>
          </c:dLbls>
          <c:cat>
            <c:strRef>
              <c:f>Лист1!$A$1:$A$6</c:f>
              <c:strCache>
                <c:ptCount val="6"/>
                <c:pt idx="0">
                  <c:v>Инновации в образовании</c:v>
                </c:pt>
                <c:pt idx="1">
                  <c:v>Инновации в управлении</c:v>
                </c:pt>
                <c:pt idx="2">
                  <c:v>Инновации в науке</c:v>
                </c:pt>
                <c:pt idx="3">
                  <c:v>Инновации в клинике</c:v>
                </c:pt>
                <c:pt idx="4">
                  <c:v>Инновации в кадровой политике</c:v>
                </c:pt>
                <c:pt idx="5">
                  <c:v>Итого:</c:v>
                </c:pt>
              </c:strCache>
            </c:strRef>
          </c:cat>
          <c:val>
            <c:numRef>
              <c:f>Лист1!$C$1:$C$6</c:f>
              <c:numCache>
                <c:formatCode>General</c:formatCode>
                <c:ptCount val="6"/>
                <c:pt idx="0">
                  <c:v>10.5</c:v>
                </c:pt>
                <c:pt idx="1">
                  <c:v>2</c:v>
                </c:pt>
                <c:pt idx="2">
                  <c:v>5.5</c:v>
                </c:pt>
                <c:pt idx="3">
                  <c:v>2.5</c:v>
                </c:pt>
                <c:pt idx="4">
                  <c:v>0.70000000000000051</c:v>
                </c:pt>
                <c:pt idx="5">
                  <c:v>21.2</c:v>
                </c:pt>
              </c:numCache>
            </c:numRef>
          </c:val>
        </c:ser>
        <c:ser>
          <c:idx val="2"/>
          <c:order val="2"/>
          <c:tx>
            <c:v>Не достигнуто</c:v>
          </c:tx>
          <c:dLbls>
            <c:dLbl>
              <c:idx val="0"/>
              <c:layout>
                <c:manualLayout>
                  <c:x val="8.3333333333333488E-3"/>
                  <c:y val="-4.6296296296296831E-3"/>
                </c:manualLayout>
              </c:layout>
              <c:showVal val="1"/>
            </c:dLbl>
            <c:dLbl>
              <c:idx val="2"/>
              <c:layout>
                <c:manualLayout>
                  <c:x val="8.3333333333333488E-3"/>
                  <c:y val="9.2592592592592882E-3"/>
                </c:manualLayout>
              </c:layout>
              <c:showVal val="1"/>
            </c:dLbl>
            <c:dLbl>
              <c:idx val="3"/>
              <c:layout>
                <c:manualLayout>
                  <c:x val="5.5555555555555558E-3"/>
                  <c:y val="4.6296296296295921E-3"/>
                </c:manualLayout>
              </c:layout>
              <c:showVal val="1"/>
            </c:dLbl>
            <c:dLbl>
              <c:idx val="4"/>
              <c:layout>
                <c:manualLayout>
                  <c:x val="8.3333333333333488E-3"/>
                  <c:y val="0"/>
                </c:manualLayout>
              </c:layout>
              <c:showVal val="1"/>
            </c:dLbl>
            <c:dLbl>
              <c:idx val="5"/>
              <c:layout>
                <c:manualLayout>
                  <c:x val="2.3622047244094592E-2"/>
                  <c:y val="-4.6296296296296389E-3"/>
                </c:manualLayout>
              </c:layout>
              <c:showVal val="1"/>
            </c:dLbl>
            <c:showVal val="1"/>
          </c:dLbls>
          <c:cat>
            <c:strRef>
              <c:f>Лист1!$A$1:$A$6</c:f>
              <c:strCache>
                <c:ptCount val="6"/>
                <c:pt idx="0">
                  <c:v>Инновации в образовании</c:v>
                </c:pt>
                <c:pt idx="1">
                  <c:v>Инновации в управлении</c:v>
                </c:pt>
                <c:pt idx="2">
                  <c:v>Инновации в науке</c:v>
                </c:pt>
                <c:pt idx="3">
                  <c:v>Инновации в клинике</c:v>
                </c:pt>
                <c:pt idx="4">
                  <c:v>Инновации в кадровой политике</c:v>
                </c:pt>
                <c:pt idx="5">
                  <c:v>Итого:</c:v>
                </c:pt>
              </c:strCache>
            </c:strRef>
          </c:cat>
          <c:val>
            <c:numRef>
              <c:f>Лист1!$D$1:$D$6</c:f>
              <c:numCache>
                <c:formatCode>General</c:formatCode>
                <c:ptCount val="6"/>
                <c:pt idx="0">
                  <c:v>4.5</c:v>
                </c:pt>
                <c:pt idx="1">
                  <c:v>1</c:v>
                </c:pt>
                <c:pt idx="2">
                  <c:v>3.5</c:v>
                </c:pt>
                <c:pt idx="3">
                  <c:v>4.5</c:v>
                </c:pt>
                <c:pt idx="4">
                  <c:v>1.3</c:v>
                </c:pt>
                <c:pt idx="5">
                  <c:v>14.8</c:v>
                </c:pt>
              </c:numCache>
            </c:numRef>
          </c:val>
        </c:ser>
        <c:axId val="67793280"/>
        <c:axId val="67794816"/>
      </c:barChart>
      <c:catAx>
        <c:axId val="67793280"/>
        <c:scaling>
          <c:orientation val="minMax"/>
        </c:scaling>
        <c:axPos val="b"/>
        <c:tickLblPos val="nextTo"/>
        <c:crossAx val="67794816"/>
        <c:crosses val="autoZero"/>
        <c:auto val="1"/>
        <c:lblAlgn val="ctr"/>
        <c:lblOffset val="100"/>
      </c:catAx>
      <c:valAx>
        <c:axId val="67794816"/>
        <c:scaling>
          <c:orientation val="minMax"/>
        </c:scaling>
        <c:axPos val="l"/>
        <c:majorGridlines/>
        <c:numFmt formatCode="General" sourceLinked="1"/>
        <c:tickLblPos val="nextTo"/>
        <c:crossAx val="6779328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200" baseline="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75"/>
      <c:perspective val="30"/>
    </c:view3D>
    <c:plotArea>
      <c:layout>
        <c:manualLayout>
          <c:layoutTarget val="inner"/>
          <c:xMode val="edge"/>
          <c:yMode val="edge"/>
          <c:x val="0.20854741910909874"/>
          <c:y val="3.4913805170820912E-2"/>
          <c:w val="0.53683601483902366"/>
          <c:h val="0.8075678837979591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elete val="1"/>
          </c:dLbls>
          <c:cat>
            <c:strRef>
              <c:f>Лист1!$A$2:$A$3</c:f>
              <c:strCache>
                <c:ptCount val="2"/>
                <c:pt idx="0">
                  <c:v>Достигнуто</c:v>
                </c:pt>
                <c:pt idx="1">
                  <c:v>Не достигнуто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0.66700000000000093</c:v>
                </c:pt>
                <c:pt idx="1">
                  <c:v>0.33000000000000046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5.1550367765248094E-2"/>
          <c:y val="0.77322279173434816"/>
          <c:w val="0.80974693796559216"/>
          <c:h val="8.3141542557761711E-2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spPr>
    <a:ln>
      <a:noFill/>
    </a:ln>
  </c:spPr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75"/>
      <c:perspective val="30"/>
    </c:view3D>
    <c:plotArea>
      <c:layout>
        <c:manualLayout>
          <c:layoutTarget val="inner"/>
          <c:xMode val="edge"/>
          <c:yMode val="edge"/>
          <c:x val="0.38979429715277591"/>
          <c:y val="2.6944693300484331E-2"/>
          <c:w val="0.57382275539628769"/>
          <c:h val="0.7772229065763320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elete val="1"/>
          </c:dLbls>
          <c:cat>
            <c:strRef>
              <c:f>Лист1!$A$2:$A$3</c:f>
              <c:strCache>
                <c:ptCount val="2"/>
                <c:pt idx="0">
                  <c:v>Достигнуто</c:v>
                </c:pt>
                <c:pt idx="1">
                  <c:v>Не достигнуто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0.35000000000000031</c:v>
                </c:pt>
                <c:pt idx="1">
                  <c:v>0.65000000000000091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35502594907472218"/>
          <c:y val="0.82792666368039425"/>
          <c:w val="0.63508719973963412"/>
          <c:h val="0.11717509429106236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spPr>
    <a:ln>
      <a:noFill/>
    </a:ln>
  </c:spPr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>
                <a:solidFill>
                  <a:srgbClr val="FF0000"/>
                </a:solidFill>
              </a:defRPr>
            </a:pPr>
            <a:r>
              <a:rPr lang="ru-RU" dirty="0">
                <a:solidFill>
                  <a:srgbClr val="FF0000"/>
                </a:solidFill>
              </a:rPr>
              <a:t>Инновации в образовании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showCatName val="1"/>
            <c:showPercent val="1"/>
          </c:dLbls>
          <c:cat>
            <c:strRef>
              <c:f>Лист1!$H$2:$I$2</c:f>
              <c:strCache>
                <c:ptCount val="2"/>
                <c:pt idx="0">
                  <c:v>Выполнение</c:v>
                </c:pt>
                <c:pt idx="1">
                  <c:v>Не выполнение</c:v>
                </c:pt>
              </c:strCache>
            </c:strRef>
          </c:cat>
          <c:val>
            <c:numRef>
              <c:f>Лист1!$H$3:$I$3</c:f>
              <c:numCache>
                <c:formatCode>0%</c:formatCode>
                <c:ptCount val="2"/>
                <c:pt idx="0">
                  <c:v>0.70000000000000062</c:v>
                </c:pt>
                <c:pt idx="1">
                  <c:v>0.30000000000000032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>
                <a:solidFill>
                  <a:srgbClr val="FF0000"/>
                </a:solidFill>
              </a:defRPr>
            </a:pPr>
            <a:r>
              <a:rPr lang="ru-RU" dirty="0">
                <a:solidFill>
                  <a:srgbClr val="FF0000"/>
                </a:solidFill>
              </a:rPr>
              <a:t>Инновации в управлении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showCatName val="1"/>
            <c:showPercent val="1"/>
          </c:dLbls>
          <c:cat>
            <c:strRef>
              <c:f>Лист2!$A$1:$B$1</c:f>
              <c:strCache>
                <c:ptCount val="2"/>
                <c:pt idx="0">
                  <c:v>Выполнение</c:v>
                </c:pt>
                <c:pt idx="1">
                  <c:v>Не выполнение</c:v>
                </c:pt>
              </c:strCache>
            </c:strRef>
          </c:cat>
          <c:val>
            <c:numRef>
              <c:f>Лист2!$A$2:$B$2</c:f>
              <c:numCache>
                <c:formatCode>0.00%</c:formatCode>
                <c:ptCount val="2"/>
                <c:pt idx="0">
                  <c:v>0.66700000000000093</c:v>
                </c:pt>
                <c:pt idx="1">
                  <c:v>0.33300000000000046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>
                <a:solidFill>
                  <a:srgbClr val="FF0000"/>
                </a:solidFill>
              </a:defRPr>
            </a:pPr>
            <a:r>
              <a:rPr lang="ru-RU">
                <a:solidFill>
                  <a:srgbClr val="FF0000"/>
                </a:solidFill>
              </a:rPr>
              <a:t>Инновации в науке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showCatName val="1"/>
            <c:showPercent val="1"/>
          </c:dLbls>
          <c:cat>
            <c:strRef>
              <c:f>Лист3!$A$1:$B$1</c:f>
              <c:strCache>
                <c:ptCount val="2"/>
                <c:pt idx="0">
                  <c:v>Выполнение</c:v>
                </c:pt>
                <c:pt idx="1">
                  <c:v>Не выполнение</c:v>
                </c:pt>
              </c:strCache>
            </c:strRef>
          </c:cat>
          <c:val>
            <c:numRef>
              <c:f>Лист3!$A$2:$B$2</c:f>
              <c:numCache>
                <c:formatCode>0.00%</c:formatCode>
                <c:ptCount val="2"/>
                <c:pt idx="0">
                  <c:v>0.61100000000000065</c:v>
                </c:pt>
                <c:pt idx="1">
                  <c:v>0.3890000000000004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>
                <a:solidFill>
                  <a:srgbClr val="FF0000"/>
                </a:solidFill>
              </a:defRPr>
            </a:pPr>
            <a:r>
              <a:rPr lang="ru-RU">
                <a:solidFill>
                  <a:srgbClr val="FF0000"/>
                </a:solidFill>
              </a:rPr>
              <a:t>Инновации в клинике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showCatName val="1"/>
            <c:showPercent val="1"/>
          </c:dLbls>
          <c:cat>
            <c:strRef>
              <c:f>Лист4!$A$1:$B$1</c:f>
              <c:strCache>
                <c:ptCount val="2"/>
                <c:pt idx="0">
                  <c:v>Выполнение</c:v>
                </c:pt>
                <c:pt idx="1">
                  <c:v>Не выполнение</c:v>
                </c:pt>
              </c:strCache>
            </c:strRef>
          </c:cat>
          <c:val>
            <c:numRef>
              <c:f>Лист4!$A$2:$B$2</c:f>
              <c:numCache>
                <c:formatCode>0.00%</c:formatCode>
                <c:ptCount val="2"/>
                <c:pt idx="0">
                  <c:v>0.35700000000000032</c:v>
                </c:pt>
                <c:pt idx="1">
                  <c:v>0.64300000000000079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>
                <a:solidFill>
                  <a:srgbClr val="FF0000"/>
                </a:solidFill>
              </a:defRPr>
            </a:pPr>
            <a:r>
              <a:rPr lang="ru-RU">
                <a:solidFill>
                  <a:srgbClr val="FF0000"/>
                </a:solidFill>
              </a:rPr>
              <a:t>Инновации в кадровой политике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showCatName val="1"/>
            <c:showPercent val="1"/>
          </c:dLbls>
          <c:cat>
            <c:strRef>
              <c:f>Лист5!$A$1:$B$1</c:f>
              <c:strCache>
                <c:ptCount val="2"/>
                <c:pt idx="0">
                  <c:v>Выполнение</c:v>
                </c:pt>
                <c:pt idx="1">
                  <c:v>Не выполнение</c:v>
                </c:pt>
              </c:strCache>
            </c:strRef>
          </c:cat>
          <c:val>
            <c:numRef>
              <c:f>Лист5!$A$2:$B$2</c:f>
              <c:numCache>
                <c:formatCode>0%</c:formatCode>
                <c:ptCount val="2"/>
                <c:pt idx="0">
                  <c:v>0.35000000000000031</c:v>
                </c:pt>
                <c:pt idx="1">
                  <c:v>0.65000000000000091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80" b="1" i="0" u="none" strike="noStrike" kern="1200" baseline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ru-RU" sz="1680" b="1" i="0" u="none" strike="noStrike" baseline="0" dirty="0" smtClean="0"/>
              <a:t>ИННОВАЦИИ В ОБРАЗОВАНИИ</a:t>
            </a:r>
            <a:endParaRPr lang="ru-RU" dirty="0">
              <a:solidFill>
                <a:srgbClr val="C00000"/>
              </a:solidFill>
            </a:endParaRPr>
          </a:p>
        </c:rich>
      </c:tx>
      <c:layout>
        <c:manualLayout>
          <c:xMode val="edge"/>
          <c:yMode val="edge"/>
          <c:x val="0.20317858667655861"/>
          <c:y val="1.6240466427923043E-2"/>
        </c:manualLayout>
      </c:layout>
    </c:title>
    <c:view3D>
      <c:rotX val="75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elete val="1"/>
          </c:dLbls>
          <c:cat>
            <c:strRef>
              <c:f>Лист1!$A$2:$A$3</c:f>
              <c:strCache>
                <c:ptCount val="2"/>
                <c:pt idx="0">
                  <c:v>Достигнуто</c:v>
                </c:pt>
                <c:pt idx="1">
                  <c:v>Не достигнуто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0.7000000000000004</c:v>
                </c:pt>
                <c:pt idx="1">
                  <c:v>0.30000000000000021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15322880504773373"/>
          <c:y val="0.87780229009770705"/>
          <c:w val="0.47713839273215936"/>
          <c:h val="0.11544679492137552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spPr>
    <a:ln>
      <a:noFill/>
    </a:ln>
  </c:spPr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75"/>
      <c:perspective val="30"/>
    </c:view3D>
    <c:plotArea>
      <c:layout>
        <c:manualLayout>
          <c:layoutTarget val="inner"/>
          <c:xMode val="edge"/>
          <c:yMode val="edge"/>
          <c:x val="0.16728297420296076"/>
          <c:y val="0"/>
          <c:w val="0.70246849638069997"/>
          <c:h val="0.8366377800292523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elete val="1"/>
          </c:dLbls>
          <c:cat>
            <c:strRef>
              <c:f>Лист1!$A$2:$A$3</c:f>
              <c:strCache>
                <c:ptCount val="2"/>
                <c:pt idx="0">
                  <c:v>Достигнуто</c:v>
                </c:pt>
                <c:pt idx="1">
                  <c:v>Не достигнуто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0.61100000000000065</c:v>
                </c:pt>
                <c:pt idx="1">
                  <c:v>0.3890000000000004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"/>
          <c:y val="0.72835981105039604"/>
          <c:w val="0.97373985522799889"/>
          <c:h val="0.11743725690277848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spPr>
    <a:ln>
      <a:noFill/>
    </a:ln>
  </c:spPr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75"/>
      <c:perspective val="30"/>
    </c:view3D>
    <c:plotArea>
      <c:layout>
        <c:manualLayout>
          <c:layoutTarget val="inner"/>
          <c:xMode val="edge"/>
          <c:yMode val="edge"/>
          <c:x val="0.12588925495877096"/>
          <c:y val="0.10694397430448271"/>
          <c:w val="0.66175013834344099"/>
          <c:h val="0.8364907650371968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elete val="1"/>
          </c:dLbls>
          <c:cat>
            <c:strRef>
              <c:f>Лист1!$A$2:$A$3</c:f>
              <c:strCache>
                <c:ptCount val="2"/>
                <c:pt idx="0">
                  <c:v>Достигнуто</c:v>
                </c:pt>
                <c:pt idx="1">
                  <c:v>Не достигнуто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0.35700000000000032</c:v>
                </c:pt>
                <c:pt idx="1">
                  <c:v>0.64300000000000079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3.9437262366474012E-2"/>
          <c:y val="0.84268635915059253"/>
          <c:w val="0.82939528577972388"/>
          <c:h val="0.14471783842179914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spPr>
    <a:ln>
      <a:noFill/>
    </a:ln>
  </c:spPr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40745E-9F1D-4F03-AAB3-857A2510AE47}" type="datetimeFigureOut">
              <a:rPr lang="ru-RU" smtClean="0"/>
              <a:pPr/>
              <a:t>25.09.2012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390BEC-1679-45F5-80A8-1E124A44B1D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9951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390BEC-1679-45F5-80A8-1E124A44B1D6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390BEC-1679-45F5-80A8-1E124A44B1D6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390BEC-1679-45F5-80A8-1E124A44B1D6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390BEC-1679-45F5-80A8-1E124A44B1D6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390BEC-1679-45F5-80A8-1E124A44B1D6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390BEC-1679-45F5-80A8-1E124A44B1D6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390BEC-1679-45F5-80A8-1E124A44B1D6}" type="slidenum">
              <a:rPr lang="ru-RU" smtClean="0"/>
              <a:pPr/>
              <a:t>9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29.05.2012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AF976-1119-458E-A20D-E344E276B0F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29.05.2012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AF976-1119-458E-A20D-E344E276B0F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29.05.2012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AF976-1119-458E-A20D-E344E276B0F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29.05.2012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AF976-1119-458E-A20D-E344E276B0F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29.05.2012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AF976-1119-458E-A20D-E344E276B0F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29.05.2012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AF976-1119-458E-A20D-E344E276B0F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29.05.2012</a:t>
            </a:r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AF976-1119-458E-A20D-E344E276B0F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29.05.2012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AF976-1119-458E-A20D-E344E276B0F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29.05.2012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AF976-1119-458E-A20D-E344E276B0F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29.05.2012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AF976-1119-458E-A20D-E344E276B0F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dirty="0" smtClean="0"/>
              <a:t>29.05.2012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AF976-1119-458E-A20D-E344E276B0F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5C5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dirty="0" smtClean="0"/>
              <a:t>29.05.2012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AF976-1119-458E-A20D-E344E276B0F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strdep@kaznmu.kz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6.xml"/><Relationship Id="rId3" Type="http://schemas.openxmlformats.org/officeDocument/2006/relationships/image" Target="../media/image1.gif"/><Relationship Id="rId7" Type="http://schemas.openxmlformats.org/officeDocument/2006/relationships/chart" Target="../charts/chart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207167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" name="Рисунок 4" descr="logo_fin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357166"/>
            <a:ext cx="1714512" cy="171451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0" y="5357826"/>
            <a:ext cx="20716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Tahoma" pitchFamily="34" charset="0"/>
                <a:cs typeface="Tahoma" pitchFamily="34" charset="0"/>
              </a:rPr>
              <a:t>050012, Казахстан , Алматы, </a:t>
            </a:r>
          </a:p>
          <a:p>
            <a:r>
              <a:rPr lang="ru-RU" sz="1200" dirty="0" smtClean="0">
                <a:latin typeface="Tahoma" pitchFamily="34" charset="0"/>
                <a:cs typeface="Tahoma" pitchFamily="34" charset="0"/>
              </a:rPr>
              <a:t>Ул. Толе би, 94, </a:t>
            </a:r>
            <a:r>
              <a:rPr lang="ru-RU" sz="1200" dirty="0" err="1" smtClean="0">
                <a:latin typeface="Tahoma" pitchFamily="34" charset="0"/>
                <a:cs typeface="Tahoma" pitchFamily="34" charset="0"/>
              </a:rPr>
              <a:t>каб</a:t>
            </a:r>
            <a:r>
              <a:rPr lang="ru-RU" sz="1200" dirty="0" smtClean="0">
                <a:latin typeface="Tahoma" pitchFamily="34" charset="0"/>
                <a:cs typeface="Tahoma" pitchFamily="34" charset="0"/>
              </a:rPr>
              <a:t>. 229 </a:t>
            </a:r>
          </a:p>
          <a:p>
            <a:r>
              <a:rPr lang="ru-RU" sz="1200" dirty="0" smtClean="0">
                <a:latin typeface="Tahoma" pitchFamily="34" charset="0"/>
                <a:cs typeface="Tahoma" pitchFamily="34" charset="0"/>
              </a:rPr>
              <a:t>Тел:</a:t>
            </a:r>
            <a:r>
              <a:rPr lang="en-US" sz="1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kk-KZ" sz="1200" dirty="0" smtClean="0"/>
              <a:t>+7(727) 292-09-65, </a:t>
            </a:r>
            <a:endParaRPr lang="en-US" sz="1200" dirty="0" smtClean="0"/>
          </a:p>
          <a:p>
            <a:r>
              <a:rPr lang="en-US" sz="1200" dirty="0" smtClean="0"/>
              <a:t>             </a:t>
            </a:r>
            <a:r>
              <a:rPr lang="kk-KZ" sz="1200" dirty="0" smtClean="0"/>
              <a:t>292-69-69 вн: 110</a:t>
            </a:r>
            <a:endParaRPr lang="ru-RU" sz="1200" dirty="0" smtClean="0"/>
          </a:p>
          <a:p>
            <a:r>
              <a:rPr lang="en-US" sz="1200" dirty="0" smtClean="0"/>
              <a:t>e</a:t>
            </a:r>
            <a:r>
              <a:rPr lang="ru-RU" sz="1200" dirty="0" smtClean="0"/>
              <a:t>-</a:t>
            </a:r>
            <a:r>
              <a:rPr lang="en-US" sz="1200" dirty="0" smtClean="0"/>
              <a:t>mail</a:t>
            </a:r>
            <a:r>
              <a:rPr lang="ru-RU" sz="1200" dirty="0" smtClean="0"/>
              <a:t>: </a:t>
            </a:r>
            <a:r>
              <a:rPr lang="en-US" sz="1200" u="sng" dirty="0" err="1" smtClean="0">
                <a:hlinkClick r:id="rId4"/>
              </a:rPr>
              <a:t>strdep</a:t>
            </a:r>
            <a:r>
              <a:rPr lang="ru-RU" sz="1200" u="sng" dirty="0" smtClean="0">
                <a:hlinkClick r:id="rId4"/>
              </a:rPr>
              <a:t>@</a:t>
            </a:r>
            <a:r>
              <a:rPr lang="en-US" sz="1200" u="sng" dirty="0" smtClean="0">
                <a:hlinkClick r:id="rId4"/>
              </a:rPr>
              <a:t>kaznmu.kz</a:t>
            </a:r>
            <a:endParaRPr lang="en-US" sz="1200" u="sng" dirty="0" smtClean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-1357330" y="3429000"/>
            <a:ext cx="6858000" cy="1588"/>
          </a:xfrm>
          <a:prstGeom prst="line">
            <a:avLst/>
          </a:prstGeom>
          <a:ln>
            <a:solidFill>
              <a:srgbClr val="DA251D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2071670" y="2643182"/>
            <a:ext cx="6929454" cy="1470025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ПРОМЕЖУТОЧНЫЙ МОНИТОРИНГ РЕАЛИЗАЦИИ ПРОГРАММЫ ИННОВАЦИОННОГО РАЗВИТИЯ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КАЗНМУ </a:t>
            </a: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ИМ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С.Д.АСФЕНДИЯРОВА НА 2011-2014 ГОДЫ.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ДОСТИГНУТЫЕ ПОКАЗАТЕЛИ ЗА 2011-2012 УЧЕБНЫЙ ГОД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Докладчик –  директор департамента стратегии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управления и развития А.А.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Табаева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0" y="1142984"/>
            <a:ext cx="9144000" cy="274654"/>
          </a:xfrm>
        </p:spPr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ru-RU" sz="2400" b="1" dirty="0" smtClean="0">
                <a:solidFill>
                  <a:srgbClr val="DA251D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DA251D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Достигнутые показатели за 2011-2012 </a:t>
            </a:r>
            <a:r>
              <a:rPr lang="ru-RU" sz="2400" b="1" dirty="0" err="1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год</a:t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Программы инновационного развития КазНМУ </a:t>
            </a:r>
            <a:r>
              <a:rPr lang="kk-KZ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им</a:t>
            </a:r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С.Д.Асфендиярова на 2011-2014 годы </a:t>
            </a:r>
            <a:endParaRPr lang="ru-RU" sz="1600" dirty="0">
              <a:solidFill>
                <a:srgbClr val="C00000"/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142844" y="1600200"/>
            <a:ext cx="8858312" cy="4829196"/>
          </a:xfrm>
        </p:spPr>
        <p:txBody>
          <a:bodyPr>
            <a:normAutofit/>
          </a:bodyPr>
          <a:lstStyle/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ru-RU" sz="18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AF976-1119-458E-A20D-E344E276B0FF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184731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-24"/>
            <a:ext cx="9144000" cy="7143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logo_fin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142852"/>
            <a:ext cx="500066" cy="500066"/>
          </a:xfrm>
          <a:prstGeom prst="rect">
            <a:avLst/>
          </a:prstGeom>
        </p:spPr>
      </p:pic>
      <p:sp>
        <p:nvSpPr>
          <p:cNvPr id="7" name="Заголовок 6"/>
          <p:cNvSpPr txBox="1">
            <a:spLocks/>
          </p:cNvSpPr>
          <p:nvPr/>
        </p:nvSpPr>
        <p:spPr>
          <a:xfrm>
            <a:off x="1071538" y="142852"/>
            <a:ext cx="7715304" cy="428628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1200" b="1" dirty="0" smtClean="0">
                <a:latin typeface="Tahoma" pitchFamily="34" charset="0"/>
                <a:cs typeface="Tahoma" pitchFamily="34" charset="0"/>
              </a:rPr>
              <a:t>ИТОГИ ИННОВАЦИОННОЙ ДЕЯТЕЛЬНОСТИ УНИВЕРСИТЕТА   2011-2012 </a:t>
            </a:r>
            <a:r>
              <a:rPr lang="ru-RU" sz="1200" b="1" dirty="0">
                <a:latin typeface="Tahoma" pitchFamily="34" charset="0"/>
                <a:cs typeface="Tahoma" pitchFamily="34" charset="0"/>
              </a:rPr>
              <a:t>УЧЕБНО</a:t>
            </a:r>
            <a:r>
              <a:rPr lang="kk-KZ" sz="1200" b="1" dirty="0">
                <a:latin typeface="Tahoma" pitchFamily="34" charset="0"/>
                <a:cs typeface="Tahoma" pitchFamily="34" charset="0"/>
              </a:rPr>
              <a:t>М</a:t>
            </a:r>
            <a:r>
              <a:rPr lang="ru-RU" sz="1200" b="1" dirty="0">
                <a:latin typeface="Tahoma" pitchFamily="34" charset="0"/>
                <a:cs typeface="Tahoma" pitchFamily="34" charset="0"/>
              </a:rPr>
              <a:t> ГОД</a:t>
            </a:r>
            <a:r>
              <a:rPr lang="kk-KZ" sz="1200" b="1" dirty="0" smtClean="0">
                <a:latin typeface="Tahoma" pitchFamily="34" charset="0"/>
                <a:cs typeface="Tahoma" pitchFamily="34" charset="0"/>
              </a:rPr>
              <a:t>У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graphicFrame>
        <p:nvGraphicFramePr>
          <p:cNvPr id="11" name="Диаграмма 10"/>
          <p:cNvGraphicFramePr/>
          <p:nvPr/>
        </p:nvGraphicFramePr>
        <p:xfrm>
          <a:off x="428596" y="2214554"/>
          <a:ext cx="8429684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8"/>
          <p:cNvGrpSpPr/>
          <p:nvPr/>
        </p:nvGrpSpPr>
        <p:grpSpPr>
          <a:xfrm>
            <a:off x="0" y="-24"/>
            <a:ext cx="9144000" cy="715968"/>
            <a:chOff x="0" y="-24"/>
            <a:chExt cx="9144000" cy="715968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0" y="-24"/>
              <a:ext cx="9144000" cy="7143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6" name="Прямая соединительная линия 5"/>
            <p:cNvCxnSpPr/>
            <p:nvPr/>
          </p:nvCxnSpPr>
          <p:spPr>
            <a:xfrm>
              <a:off x="0" y="714356"/>
              <a:ext cx="9144000" cy="1588"/>
            </a:xfrm>
            <a:prstGeom prst="line">
              <a:avLst/>
            </a:prstGeom>
            <a:ln>
              <a:solidFill>
                <a:srgbClr val="DA251D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pic>
          <p:nvPicPr>
            <p:cNvPr id="7" name="Рисунок 6" descr="logo_fin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28596" y="142852"/>
              <a:ext cx="500066" cy="500066"/>
            </a:xfrm>
            <a:prstGeom prst="rect">
              <a:avLst/>
            </a:prstGeom>
          </p:spPr>
        </p:pic>
      </p:grp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2133600" cy="365125"/>
          </a:xfrm>
        </p:spPr>
        <p:txBody>
          <a:bodyPr/>
          <a:lstStyle/>
          <a:p>
            <a:r>
              <a:rPr lang="en-US" sz="1000" b="1" dirty="0">
                <a:latin typeface="Tahoma" pitchFamily="34" charset="0"/>
                <a:cs typeface="Tahoma" pitchFamily="34" charset="0"/>
              </a:rPr>
              <a:t>03</a:t>
            </a:r>
            <a:r>
              <a:rPr lang="ru-RU" sz="1000" b="1" dirty="0">
                <a:latin typeface="Tahoma" pitchFamily="34" charset="0"/>
                <a:cs typeface="Tahoma" pitchFamily="34" charset="0"/>
              </a:rPr>
              <a:t>.0</a:t>
            </a:r>
            <a:r>
              <a:rPr lang="en-US" sz="1000" b="1" dirty="0">
                <a:latin typeface="Tahoma" pitchFamily="34" charset="0"/>
                <a:cs typeface="Tahoma" pitchFamily="34" charset="0"/>
              </a:rPr>
              <a:t>6</a:t>
            </a:r>
            <a:r>
              <a:rPr lang="ru-RU" sz="1000" b="1" dirty="0">
                <a:latin typeface="Tahoma" pitchFamily="34" charset="0"/>
                <a:cs typeface="Tahoma" pitchFamily="34" charset="0"/>
              </a:rPr>
              <a:t>.2012</a:t>
            </a: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6858016" y="6492899"/>
            <a:ext cx="2133600" cy="365125"/>
          </a:xfrm>
        </p:spPr>
        <p:txBody>
          <a:bodyPr/>
          <a:lstStyle/>
          <a:p>
            <a:fld id="{780AF976-1119-458E-A20D-E344E276B0FF}" type="slidenum">
              <a:rPr lang="ru-RU" sz="1000" b="1" smtClean="0">
                <a:latin typeface="Tahoma" pitchFamily="34" charset="0"/>
                <a:cs typeface="Tahoma" pitchFamily="34" charset="0"/>
              </a:rPr>
              <a:pPr/>
              <a:t>3</a:t>
            </a:fld>
            <a:endParaRPr lang="ru-RU" sz="1000" b="1">
              <a:latin typeface="Tahoma" pitchFamily="34" charset="0"/>
              <a:cs typeface="Tahoma" pitchFamily="34" charset="0"/>
            </a:endParaRPr>
          </a:p>
        </p:txBody>
      </p:sp>
      <p:sp>
        <p:nvSpPr>
          <p:cNvPr id="12" name="Заголовок 6"/>
          <p:cNvSpPr txBox="1">
            <a:spLocks/>
          </p:cNvSpPr>
          <p:nvPr/>
        </p:nvSpPr>
        <p:spPr>
          <a:xfrm>
            <a:off x="1071538" y="142852"/>
            <a:ext cx="7715304" cy="428628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kk-KZ" sz="1200" b="1" dirty="0" smtClean="0">
                <a:latin typeface="Tahoma" pitchFamily="34" charset="0"/>
                <a:cs typeface="Tahoma" pitchFamily="34" charset="0"/>
              </a:rPr>
              <a:t>ИТОГИ  ИННОВАЦИОННОЙ ДЕЯТЕЛЬНОСТИ  УНИВЕРСИТЕТА </a:t>
            </a:r>
            <a:r>
              <a:rPr lang="ru-RU" sz="1200" b="1" dirty="0" smtClean="0">
                <a:latin typeface="Tahoma" pitchFamily="34" charset="0"/>
                <a:cs typeface="Tahoma" pitchFamily="34" charset="0"/>
              </a:rPr>
              <a:t>В 2011-2012 </a:t>
            </a:r>
            <a:r>
              <a:rPr lang="ru-RU" sz="1200" b="1" dirty="0">
                <a:latin typeface="Tahoma" pitchFamily="34" charset="0"/>
                <a:cs typeface="Tahoma" pitchFamily="34" charset="0"/>
              </a:rPr>
              <a:t>УЧЕБНО</a:t>
            </a:r>
            <a:r>
              <a:rPr lang="kk-KZ" sz="1200" b="1" dirty="0">
                <a:latin typeface="Tahoma" pitchFamily="34" charset="0"/>
                <a:cs typeface="Tahoma" pitchFamily="34" charset="0"/>
              </a:rPr>
              <a:t>М</a:t>
            </a:r>
            <a:r>
              <a:rPr lang="ru-RU" sz="1200" b="1" dirty="0">
                <a:latin typeface="Tahoma" pitchFamily="34" charset="0"/>
                <a:cs typeface="Tahoma" pitchFamily="34" charset="0"/>
              </a:rPr>
              <a:t> ГОД</a:t>
            </a:r>
            <a:r>
              <a:rPr lang="kk-KZ" sz="1200" b="1" dirty="0" smtClean="0">
                <a:latin typeface="Tahoma" pitchFamily="34" charset="0"/>
                <a:cs typeface="Tahoma" pitchFamily="34" charset="0"/>
              </a:rPr>
              <a:t>У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785794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Итоги  инновационной  деятельности Университета в 2011-2012 у.г.</a:t>
            </a:r>
            <a:endParaRPr lang="ru-RU" sz="2000" dirty="0" smtClean="0"/>
          </a:p>
        </p:txBody>
      </p:sp>
      <p:graphicFrame>
        <p:nvGraphicFramePr>
          <p:cNvPr id="14" name="Диаграмма 13"/>
          <p:cNvGraphicFramePr/>
          <p:nvPr/>
        </p:nvGraphicFramePr>
        <p:xfrm>
          <a:off x="-214346" y="1357298"/>
          <a:ext cx="4214842" cy="2428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Диаграмма 14"/>
          <p:cNvGraphicFramePr/>
          <p:nvPr/>
        </p:nvGraphicFramePr>
        <p:xfrm>
          <a:off x="2643174" y="2357430"/>
          <a:ext cx="4143404" cy="2357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6" name="Диаграмма 15"/>
          <p:cNvGraphicFramePr/>
          <p:nvPr/>
        </p:nvGraphicFramePr>
        <p:xfrm>
          <a:off x="5643570" y="1357298"/>
          <a:ext cx="4072030" cy="2357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7" name="Диаграмма 16"/>
          <p:cNvGraphicFramePr/>
          <p:nvPr/>
        </p:nvGraphicFramePr>
        <p:xfrm>
          <a:off x="500034" y="4357694"/>
          <a:ext cx="3857652" cy="2357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8" name="Диаграмма 17"/>
          <p:cNvGraphicFramePr/>
          <p:nvPr/>
        </p:nvGraphicFramePr>
        <p:xfrm>
          <a:off x="5214910" y="4357670"/>
          <a:ext cx="3929090" cy="2500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xmlns="" val="283211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4" grpId="0">
        <p:bldAsOne/>
      </p:bldGraphic>
      <p:bldGraphic spid="15" grpId="0">
        <p:bldAsOne/>
      </p:bldGraphic>
      <p:bldGraphic spid="16" grpId="0">
        <p:bldAsOne/>
      </p:bldGraphic>
      <p:bldGraphic spid="17" grpId="0">
        <p:bldAsOne/>
      </p:bldGraphic>
      <p:bldGraphic spid="18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8"/>
          <p:cNvGrpSpPr/>
          <p:nvPr/>
        </p:nvGrpSpPr>
        <p:grpSpPr>
          <a:xfrm>
            <a:off x="0" y="-24"/>
            <a:ext cx="9144000" cy="715968"/>
            <a:chOff x="0" y="-24"/>
            <a:chExt cx="9144000" cy="715968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0" y="-24"/>
              <a:ext cx="9144000" cy="7143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6" name="Прямая соединительная линия 5"/>
            <p:cNvCxnSpPr/>
            <p:nvPr/>
          </p:nvCxnSpPr>
          <p:spPr>
            <a:xfrm>
              <a:off x="0" y="714356"/>
              <a:ext cx="9144000" cy="1588"/>
            </a:xfrm>
            <a:prstGeom prst="line">
              <a:avLst/>
            </a:prstGeom>
            <a:ln>
              <a:solidFill>
                <a:srgbClr val="DA251D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pic>
          <p:nvPicPr>
            <p:cNvPr id="7" name="Рисунок 6" descr="logo_fin.gif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8596" y="142852"/>
              <a:ext cx="500066" cy="500066"/>
            </a:xfrm>
            <a:prstGeom prst="rect">
              <a:avLst/>
            </a:prstGeom>
          </p:spPr>
        </p:pic>
      </p:grp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6858016" y="6492899"/>
            <a:ext cx="2133600" cy="365125"/>
          </a:xfrm>
        </p:spPr>
        <p:txBody>
          <a:bodyPr/>
          <a:lstStyle/>
          <a:p>
            <a:fld id="{780AF976-1119-458E-A20D-E344E276B0FF}" type="slidenum">
              <a:rPr lang="ru-RU" sz="1000" b="1" smtClean="0">
                <a:latin typeface="Tahoma" pitchFamily="34" charset="0"/>
                <a:cs typeface="Tahoma" pitchFamily="34" charset="0"/>
              </a:rPr>
              <a:pPr/>
              <a:t>4</a:t>
            </a:fld>
            <a:endParaRPr lang="ru-RU" sz="1000" b="1">
              <a:latin typeface="Tahoma" pitchFamily="34" charset="0"/>
              <a:cs typeface="Tahoma" pitchFamily="34" charset="0"/>
            </a:endParaRPr>
          </a:p>
        </p:txBody>
      </p:sp>
      <p:sp>
        <p:nvSpPr>
          <p:cNvPr id="12" name="Заголовок 6"/>
          <p:cNvSpPr txBox="1">
            <a:spLocks/>
          </p:cNvSpPr>
          <p:nvPr/>
        </p:nvSpPr>
        <p:spPr>
          <a:xfrm>
            <a:off x="1071538" y="142852"/>
            <a:ext cx="7715304" cy="428628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1200" b="1" dirty="0" smtClean="0">
                <a:latin typeface="Tahoma" pitchFamily="34" charset="0"/>
                <a:cs typeface="Tahoma" pitchFamily="34" charset="0"/>
              </a:rPr>
              <a:t>ИТОГИ ИННОВАЦИОННОЙ ДЕЯТЕЛЬНОСТИ УНИВЕРСИТЕТА В 2011-2012  УЧЕБНО</a:t>
            </a:r>
            <a:r>
              <a:rPr lang="kk-KZ" sz="1200" b="1" dirty="0" smtClean="0">
                <a:latin typeface="Tahoma" pitchFamily="34" charset="0"/>
                <a:cs typeface="Tahoma" pitchFamily="34" charset="0"/>
              </a:rPr>
              <a:t>М</a:t>
            </a:r>
            <a:r>
              <a:rPr lang="ru-RU" sz="1200" b="1" dirty="0" smtClean="0">
                <a:latin typeface="Tahoma" pitchFamily="34" charset="0"/>
                <a:cs typeface="Tahoma" pitchFamily="34" charset="0"/>
              </a:rPr>
              <a:t> ГОД</a:t>
            </a:r>
            <a:r>
              <a:rPr lang="kk-KZ" sz="1200" b="1" dirty="0" smtClean="0">
                <a:latin typeface="Tahoma" pitchFamily="34" charset="0"/>
                <a:cs typeface="Tahoma" pitchFamily="34" charset="0"/>
              </a:rPr>
              <a:t>У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714356"/>
            <a:ext cx="9144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06400" indent="-40640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dirty="0" smtClean="0"/>
          </a:p>
        </p:txBody>
      </p:sp>
      <p:graphicFrame>
        <p:nvGraphicFramePr>
          <p:cNvPr id="13" name="Содержимое 5"/>
          <p:cNvGraphicFramePr>
            <a:graphicFrameLocks/>
          </p:cNvGraphicFramePr>
          <p:nvPr/>
        </p:nvGraphicFramePr>
        <p:xfrm>
          <a:off x="2500298" y="785794"/>
          <a:ext cx="4572032" cy="2786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285720" y="3143248"/>
            <a:ext cx="2428892" cy="400110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4.Внедрение системы независимой оценки компетенций выпускников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5720" y="2357430"/>
            <a:ext cx="2428892" cy="707886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3.Внедрение блочно-модульного подхода к построению программ дополнительного профессионального образования 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5720" y="1857364"/>
            <a:ext cx="2428892" cy="553998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2.Внедрение</a:t>
            </a:r>
          </a:p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технологий электронного обучения (видеолекции, вебинары)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5720" y="1357298"/>
            <a:ext cx="2428892" cy="553998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1.Реализация междисциплинарных  инновационных программ  (отср. на 2012-2013 у.г.)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715008" y="1214423"/>
            <a:ext cx="3214710" cy="246221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Создание Центра Болонского процесса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715008" y="1500174"/>
            <a:ext cx="3214710" cy="400110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Проведение структурных преобразований (модули, служба трудоустройства)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715008" y="1857364"/>
            <a:ext cx="3214710" cy="553998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Модернизация образовательных программ на основе  внедрения  компетентностно-ориентированного подхода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715008" y="2357430"/>
            <a:ext cx="3214710" cy="400110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9.Приглашение профессоров из ведущих зарубежных вузов  </a:t>
            </a:r>
            <a:r>
              <a:rPr lang="ru-RU" sz="1000" b="1" u="sng" dirty="0" smtClean="0">
                <a:latin typeface="Times New Roman" pitchFamily="18" charset="0"/>
                <a:cs typeface="Times New Roman" pitchFamily="18" charset="0"/>
              </a:rPr>
              <a:t>Выполнен </a:t>
            </a:r>
            <a:r>
              <a:rPr lang="ru-RU" sz="1000" b="1" u="sng" dirty="0" err="1" smtClean="0">
                <a:latin typeface="Times New Roman" pitchFamily="18" charset="0"/>
                <a:cs typeface="Times New Roman" pitchFamily="18" charset="0"/>
              </a:rPr>
              <a:t>на_</a:t>
            </a:r>
            <a:r>
              <a:rPr lang="ru-RU" sz="1000" b="1" u="sng" dirty="0" smtClean="0">
                <a:latin typeface="Times New Roman" pitchFamily="18" charset="0"/>
                <a:cs typeface="Times New Roman" pitchFamily="18" charset="0"/>
              </a:rPr>
              <a:t> 141,5 %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(150 чел при плане 106)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715008" y="2857496"/>
            <a:ext cx="3214710" cy="553998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9.Прохождения </a:t>
            </a:r>
            <a:r>
              <a:rPr lang="ru-RU" sz="1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профильных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дисциплин резидентами, магистрантами, докторантами в </a:t>
            </a:r>
            <a:r>
              <a:rPr lang="ru-RU" sz="1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лучших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зарубежных вузах </a:t>
            </a:r>
            <a:r>
              <a:rPr lang="ru-RU" sz="1000" b="1" u="sng" dirty="0" smtClean="0">
                <a:latin typeface="Times New Roman" pitchFamily="18" charset="0"/>
                <a:cs typeface="Times New Roman" pitchFamily="18" charset="0"/>
              </a:rPr>
              <a:t>Выполнен на 110 %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(33, план 30)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715008" y="5715016"/>
            <a:ext cx="3214710" cy="553998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6.Обучение ППС инновационным технологиям обучения с привлечением ведущих международных специалистов (6)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715008" y="5143512"/>
            <a:ext cx="3214710" cy="553998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000" dirty="0" err="1" smtClean="0">
                <a:latin typeface="Times New Roman" pitchFamily="18" charset="0"/>
                <a:cs typeface="Times New Roman" pitchFamily="18" charset="0"/>
              </a:rPr>
              <a:t>Трансфер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инновационных технологий медицинского образования через Центр практических навыков (в МКТУ)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715008" y="4000504"/>
            <a:ext cx="3214710" cy="553998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7.Обеспечение доступа обучающихся и ППС к базам  Республиканской межвузовской  и всемирной электронной библиотеки. </a:t>
            </a:r>
            <a:r>
              <a:rPr lang="ru-RU" sz="1000" b="1" u="sng" dirty="0" smtClean="0">
                <a:latin typeface="Times New Roman" pitchFamily="18" charset="0"/>
                <a:cs typeface="Times New Roman" pitchFamily="18" charset="0"/>
              </a:rPr>
              <a:t>Выполнен на 200 %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(5 баз)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715008" y="6286520"/>
            <a:ext cx="3214710" cy="400110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5.Привлечение работодателей к разработке и оценке образовательных программ  </a:t>
            </a:r>
            <a:r>
              <a:rPr lang="ru-RU" sz="1000" b="1" u="sng" dirty="0" smtClean="0">
                <a:latin typeface="Times New Roman" pitchFamily="18" charset="0"/>
                <a:cs typeface="Times New Roman" pitchFamily="18" charset="0"/>
              </a:rPr>
              <a:t>Выполнен на 12,5 %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715008" y="3500438"/>
            <a:ext cx="3214710" cy="553998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8.Разработка совместных образовательных программ с </a:t>
            </a:r>
            <a:r>
              <a:rPr lang="ru-RU" sz="10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ведущими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зарубежными вузами </a:t>
            </a:r>
            <a:r>
              <a:rPr lang="ru-RU" sz="1000" b="1" u="sng" dirty="0" smtClean="0">
                <a:latin typeface="Times New Roman" pitchFamily="18" charset="0"/>
                <a:cs typeface="Times New Roman" pitchFamily="18" charset="0"/>
              </a:rPr>
              <a:t>Выполнен на  600 % (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6, план 1</a:t>
            </a:r>
            <a:r>
              <a:rPr lang="ru-RU" sz="1000" b="1" u="sng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715008" y="4572008"/>
            <a:ext cx="3214710" cy="553998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Стимулирование самосовершенствования ППС посредством проведения конкурса «Лучший преподаватель КазНМУ»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14282" y="4214818"/>
            <a:ext cx="52149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6400" indent="-406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i="1" dirty="0" smtClean="0">
              <a:solidFill>
                <a:srgbClr val="FFFF0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42844" y="3643314"/>
            <a:ext cx="5500726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200" i="1" u="sng" dirty="0" smtClean="0">
                <a:solidFill>
                  <a:schemeClr val="bg1"/>
                </a:solidFill>
              </a:rPr>
              <a:t>Рекомендации:</a:t>
            </a:r>
          </a:p>
          <a:p>
            <a:pPr algn="just"/>
            <a:r>
              <a:rPr lang="ru-RU" sz="1200" i="1" dirty="0" smtClean="0">
                <a:solidFill>
                  <a:schemeClr val="bg1"/>
                </a:solidFill>
              </a:rPr>
              <a:t>1-4. Предлагается ответственным составить и отслеживать план-график внедрения инноваций. </a:t>
            </a:r>
          </a:p>
          <a:p>
            <a:pPr algn="just"/>
            <a:r>
              <a:rPr lang="ru-RU" sz="1200" i="1" dirty="0" smtClean="0">
                <a:solidFill>
                  <a:schemeClr val="bg1"/>
                </a:solidFill>
              </a:rPr>
              <a:t>5. Включить работодателей и представителей профессиональных ассоциаций в состав КОП.  Создать Попечительские Советы на каждом факультете. </a:t>
            </a:r>
          </a:p>
          <a:p>
            <a:pPr algn="just"/>
            <a:r>
              <a:rPr lang="ru-RU" sz="1200" i="1" dirty="0" smtClean="0">
                <a:solidFill>
                  <a:schemeClr val="bg1"/>
                </a:solidFill>
              </a:rPr>
              <a:t>6. Обеспечить своевременный и полноценный учет актов внедрения инновационных технологий обучения на кафедрах. </a:t>
            </a:r>
          </a:p>
          <a:p>
            <a:pPr lvl="0" algn="just"/>
            <a:r>
              <a:rPr lang="ru-RU" sz="1200" i="1" dirty="0" smtClean="0">
                <a:solidFill>
                  <a:schemeClr val="bg1"/>
                </a:solidFill>
              </a:rPr>
              <a:t>7. Подключиться  к Национальной государственной электронной библиотеке, чтобы обеспечить доступ обучающихся к ресурсам на </a:t>
            </a:r>
            <a:r>
              <a:rPr lang="ru-RU" sz="1200" i="1" u="sng" dirty="0" smtClean="0">
                <a:solidFill>
                  <a:schemeClr val="bg1"/>
                </a:solidFill>
              </a:rPr>
              <a:t>гос. языке </a:t>
            </a:r>
            <a:r>
              <a:rPr lang="ru-RU" sz="1200" i="1" dirty="0" smtClean="0">
                <a:solidFill>
                  <a:schemeClr val="bg1"/>
                </a:solidFill>
              </a:rPr>
              <a:t>и популяризировать издания  нашего ППС как внутри страны, так и за рубежом (цитируемость).</a:t>
            </a:r>
          </a:p>
          <a:p>
            <a:pPr algn="just"/>
            <a:r>
              <a:rPr lang="ru-RU" sz="1200" i="1" dirty="0" smtClean="0">
                <a:solidFill>
                  <a:schemeClr val="bg1"/>
                </a:solidFill>
              </a:rPr>
              <a:t>8. Перейти к разработке программ с </a:t>
            </a:r>
            <a:r>
              <a:rPr lang="ru-RU" sz="1200" i="1" u="sng" dirty="0" smtClean="0">
                <a:solidFill>
                  <a:schemeClr val="bg1"/>
                </a:solidFill>
              </a:rPr>
              <a:t>ведущими</a:t>
            </a:r>
            <a:r>
              <a:rPr lang="ru-RU" sz="1200" i="1" dirty="0" smtClean="0">
                <a:solidFill>
                  <a:schemeClr val="bg1"/>
                </a:solidFill>
              </a:rPr>
              <a:t> вузами.</a:t>
            </a:r>
          </a:p>
          <a:p>
            <a:pPr algn="just"/>
            <a:r>
              <a:rPr lang="ru-RU" sz="1200" i="1" dirty="0" smtClean="0">
                <a:solidFill>
                  <a:schemeClr val="bg1"/>
                </a:solidFill>
              </a:rPr>
              <a:t>9. Соблюдать качественные составляющие инноваций (визит профессоров на 3 месяца, академический обмен обучающимися на 1 семестр с топовыми университетами). </a:t>
            </a:r>
          </a:p>
          <a:p>
            <a:pPr algn="just"/>
            <a:endParaRPr lang="ru-RU" sz="1200" i="1" dirty="0" smtClean="0">
              <a:solidFill>
                <a:srgbClr val="FFFF00"/>
              </a:solidFill>
            </a:endParaRPr>
          </a:p>
          <a:p>
            <a:pPr algn="just"/>
            <a:r>
              <a:rPr lang="ru-RU" sz="1200" i="1" dirty="0" smtClean="0">
                <a:solidFill>
                  <a:srgbClr val="FFFF00"/>
                </a:solidFill>
              </a:rPr>
              <a:t> </a:t>
            </a:r>
            <a:endParaRPr lang="ru-RU" sz="1200" dirty="0" smtClean="0"/>
          </a:p>
          <a:p>
            <a:pPr lvl="0" algn="just"/>
            <a:endParaRPr lang="ru-RU" sz="1200" i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211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allAtOnce" animBg="1"/>
      <p:bldP spid="17" grpId="0" build="allAtOnce" animBg="1"/>
      <p:bldP spid="18" grpId="0" build="allAtOnce" animBg="1"/>
      <p:bldP spid="19" grpId="0" build="allAtOnce" animBg="1"/>
      <p:bldP spid="20" grpId="0" build="allAtOnce" animBg="1"/>
      <p:bldP spid="21" grpId="0" build="allAtOnce" animBg="1"/>
      <p:bldP spid="22" grpId="0" build="allAtOnce" animBg="1"/>
      <p:bldP spid="23" grpId="0" build="allAtOnce" animBg="1"/>
      <p:bldP spid="24" grpId="0" build="allAtOnce" animBg="1"/>
      <p:bldP spid="25" grpId="0" build="allAtOnce" animBg="1"/>
      <p:bldP spid="26" grpId="0" build="allAtOnce" animBg="1"/>
      <p:bldP spid="27" grpId="0" build="allAtOnce" animBg="1"/>
      <p:bldP spid="28" grpId="0" build="allAtOnce" animBg="1"/>
      <p:bldP spid="29" grpId="0" build="allAtOnce" animBg="1"/>
      <p:bldP spid="30" grpId="0" build="allAtOnce" animBg="1"/>
      <p:bldP spid="38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AF976-1119-458E-A20D-E344E276B0FF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-24"/>
            <a:ext cx="9144000" cy="7143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logo_fin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142852"/>
            <a:ext cx="500066" cy="500066"/>
          </a:xfrm>
          <a:prstGeom prst="rect">
            <a:avLst/>
          </a:prstGeom>
        </p:spPr>
      </p:pic>
      <p:sp>
        <p:nvSpPr>
          <p:cNvPr id="8" name="Заголовок 6"/>
          <p:cNvSpPr txBox="1">
            <a:spLocks/>
          </p:cNvSpPr>
          <p:nvPr/>
        </p:nvSpPr>
        <p:spPr>
          <a:xfrm>
            <a:off x="1071538" y="142852"/>
            <a:ext cx="7715304" cy="428628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kk-KZ" sz="1200" b="1" dirty="0" smtClean="0">
                <a:latin typeface="Tahoma" pitchFamily="34" charset="0"/>
                <a:cs typeface="Tahoma" pitchFamily="34" charset="0"/>
              </a:rPr>
              <a:t>ИТОГИ  ИННОВАЦИОННОЙ  ДЕЯТЕЛЬНОСТИ УНИВЕРСИТЕТА</a:t>
            </a:r>
            <a:r>
              <a:rPr lang="ru-RU" sz="12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1200" b="1" dirty="0">
                <a:latin typeface="Tahoma" pitchFamily="34" charset="0"/>
                <a:cs typeface="Tahoma" pitchFamily="34" charset="0"/>
              </a:rPr>
              <a:t>В </a:t>
            </a:r>
            <a:r>
              <a:rPr lang="ru-RU" sz="1200" b="1" dirty="0" smtClean="0">
                <a:latin typeface="Tahoma" pitchFamily="34" charset="0"/>
                <a:cs typeface="Tahoma" pitchFamily="34" charset="0"/>
              </a:rPr>
              <a:t>2011-2012 </a:t>
            </a:r>
            <a:r>
              <a:rPr lang="ru-RU" sz="1200" b="1" dirty="0">
                <a:latin typeface="Tahoma" pitchFamily="34" charset="0"/>
                <a:cs typeface="Tahoma" pitchFamily="34" charset="0"/>
              </a:rPr>
              <a:t>УЧЕБНО</a:t>
            </a:r>
            <a:r>
              <a:rPr lang="kk-KZ" sz="1200" b="1" dirty="0">
                <a:latin typeface="Tahoma" pitchFamily="34" charset="0"/>
                <a:cs typeface="Tahoma" pitchFamily="34" charset="0"/>
              </a:rPr>
              <a:t>М</a:t>
            </a:r>
            <a:r>
              <a:rPr lang="ru-RU" sz="1200" b="1" dirty="0">
                <a:latin typeface="Tahoma" pitchFamily="34" charset="0"/>
                <a:cs typeface="Tahoma" pitchFamily="34" charset="0"/>
              </a:rPr>
              <a:t> ГОД</a:t>
            </a:r>
            <a:r>
              <a:rPr lang="kk-KZ" sz="1200" b="1" dirty="0" smtClean="0">
                <a:latin typeface="Tahoma" pitchFamily="34" charset="0"/>
                <a:cs typeface="Tahoma" pitchFamily="34" charset="0"/>
              </a:rPr>
              <a:t>У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714357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b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Содержимое 5"/>
          <p:cNvGraphicFramePr>
            <a:graphicFrameLocks/>
          </p:cNvGraphicFramePr>
          <p:nvPr/>
        </p:nvGraphicFramePr>
        <p:xfrm>
          <a:off x="2928926" y="1285860"/>
          <a:ext cx="2571768" cy="2714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14282" y="2428868"/>
            <a:ext cx="2428892" cy="553998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3.Формирование и вступление в Консорциумы вузов, профильных научных организаций и предприятий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4282" y="1928802"/>
            <a:ext cx="2428892" cy="400110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2.Организация Лаборатории оценки лекарственных средств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4282" y="1428736"/>
            <a:ext cx="2428892" cy="400110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1.Коммерциализация научных исследований и разработок 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15008" y="1142984"/>
            <a:ext cx="3286148" cy="553998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Поощрение научной деятельности сотрудников через систему внутривузовских грантов  </a:t>
            </a:r>
            <a:r>
              <a:rPr lang="ru-RU" sz="1000" b="1" u="sng" dirty="0" smtClean="0">
                <a:latin typeface="Times New Roman" pitchFamily="18" charset="0"/>
                <a:cs typeface="Times New Roman" pitchFamily="18" charset="0"/>
              </a:rPr>
              <a:t>Выполнен на 180 %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(18 , план - 10) 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15008" y="1785926"/>
            <a:ext cx="3286148" cy="707886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Стимулирование научной деятельности сотрудников посредством материального вознаграждения за публикации в престижных международных изданиях – всего на сумму </a:t>
            </a:r>
            <a:r>
              <a:rPr lang="ru-RU" sz="1000" b="1" u="sng" dirty="0" smtClean="0">
                <a:latin typeface="Times New Roman" pitchFamily="18" charset="0"/>
                <a:cs typeface="Times New Roman" pitchFamily="18" charset="0"/>
              </a:rPr>
              <a:t>881 204 </a:t>
            </a:r>
            <a:r>
              <a:rPr lang="ru-RU" sz="1000" b="1" u="sng" dirty="0" err="1" smtClean="0">
                <a:latin typeface="Times New Roman" pitchFamily="18" charset="0"/>
                <a:cs typeface="Times New Roman" pitchFamily="18" charset="0"/>
              </a:rPr>
              <a:t>тг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715008" y="2428868"/>
            <a:ext cx="3286148" cy="553998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Вовлечение обучающихся в научно-практические проекты с целью реализации принципа «Обучение через исследование» </a:t>
            </a:r>
            <a:r>
              <a:rPr lang="ru-RU" sz="1000" b="1" u="sng" dirty="0" smtClean="0">
                <a:latin typeface="Times New Roman" pitchFamily="18" charset="0"/>
                <a:cs typeface="Times New Roman" pitchFamily="18" charset="0"/>
              </a:rPr>
              <a:t>Выполнен на 146,6 %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(44 к 30</a:t>
            </a:r>
            <a:r>
              <a:rPr lang="ru-RU" sz="1000" dirty="0" smtClean="0"/>
              <a:t>)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715008" y="3786190"/>
            <a:ext cx="3286148" cy="707886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5.Обучение научно-педагогических кадров менеджменту и стандартам научных исследований с привлечением зарубежных специалистов. </a:t>
            </a:r>
            <a:r>
              <a:rPr lang="ru-RU" sz="1000" b="1" u="sng" dirty="0" smtClean="0">
                <a:latin typeface="Times New Roman" pitchFamily="18" charset="0"/>
                <a:cs typeface="Times New Roman" pitchFamily="18" charset="0"/>
              </a:rPr>
              <a:t>Выполнен на 50%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(6, план 12 )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715008" y="3071810"/>
            <a:ext cx="3286148" cy="707886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Разработка научно-практических проектов, направленных на производство инновационных продуктов. </a:t>
            </a:r>
            <a:r>
              <a:rPr lang="ru-RU" sz="1000" b="1" u="sng" dirty="0" smtClean="0">
                <a:latin typeface="Times New Roman" pitchFamily="18" charset="0"/>
                <a:cs typeface="Times New Roman" pitchFamily="18" charset="0"/>
              </a:rPr>
              <a:t>Выполнен на 71,4%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(10, план 14)</a:t>
            </a:r>
            <a:endParaRPr lang="ru-RU" sz="1000" dirty="0"/>
          </a:p>
        </p:txBody>
      </p:sp>
      <p:sp>
        <p:nvSpPr>
          <p:cNvPr id="25" name="TextBox 24"/>
          <p:cNvSpPr txBox="1"/>
          <p:nvPr/>
        </p:nvSpPr>
        <p:spPr>
          <a:xfrm>
            <a:off x="5715008" y="4429132"/>
            <a:ext cx="3286148" cy="707886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4.Структурные преобразования научных подразделений с выделением инновационных структур. </a:t>
            </a:r>
            <a:r>
              <a:rPr lang="ru-RU" sz="1000" b="1" u="sng" dirty="0" smtClean="0">
                <a:latin typeface="Times New Roman" pitchFamily="18" charset="0"/>
                <a:cs typeface="Times New Roman" pitchFamily="18" charset="0"/>
              </a:rPr>
              <a:t>Выполнен на   25 %. 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(не запущен инновационный проект на фарм. Ф-те)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85720" y="3714752"/>
            <a:ext cx="535785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6400" indent="-406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i="1" u="sng" dirty="0" smtClean="0">
                <a:solidFill>
                  <a:schemeClr val="bg1"/>
                </a:solidFill>
              </a:rPr>
              <a:t>Рекомендации:</a:t>
            </a:r>
          </a:p>
          <a:p>
            <a:pPr marL="342900" lvl="1" indent="-342900">
              <a:buAutoNum type="arabicPeriod"/>
            </a:pPr>
            <a:r>
              <a:rPr lang="ru-RU" sz="1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Открыть офис коммерциализации. Увеличить кол-во проектов, направленных на производство инновационных продуктов</a:t>
            </a:r>
          </a:p>
          <a:p>
            <a:pPr marL="342900" lvl="1" indent="-342900">
              <a:buFontTx/>
              <a:buAutoNum type="arabicPeriod"/>
            </a:pPr>
            <a:r>
              <a:rPr lang="ru-RU" sz="1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Снять задачу в связи с занятостью рынка.</a:t>
            </a:r>
          </a:p>
          <a:p>
            <a:pPr marL="342900" lvl="1" indent="-342900">
              <a:buFontTx/>
              <a:buAutoNum type="arabicPeriod"/>
            </a:pPr>
            <a:r>
              <a:rPr lang="ru-RU" sz="1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Поставить работу по вступлению в консорциумы</a:t>
            </a:r>
          </a:p>
          <a:p>
            <a:pPr marL="342900" lvl="1" indent="-342900">
              <a:buFontTx/>
              <a:buAutoNum type="arabicPeriod"/>
            </a:pPr>
            <a:r>
              <a:rPr lang="ru-RU" sz="1600" i="1" dirty="0" smtClean="0">
                <a:solidFill>
                  <a:schemeClr val="bg1"/>
                </a:solidFill>
              </a:rPr>
              <a:t>Составить бизнес-план на фарм. ф-те, наладить менеджмент проекта.</a:t>
            </a:r>
          </a:p>
          <a:p>
            <a:pPr marL="342900" lvl="1" indent="-342900">
              <a:buAutoNum type="arabicPeriod"/>
            </a:pPr>
            <a:r>
              <a:rPr lang="ru-RU" sz="16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Активизировать работу с зарубежными специалистами по обучению  стандартам научных исследований</a:t>
            </a:r>
          </a:p>
          <a:p>
            <a:pPr marL="342900" lvl="1" indent="-342900">
              <a:buAutoNum type="arabicPeriod"/>
            </a:pPr>
            <a:endParaRPr lang="ru-RU" sz="1600" i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6400" indent="-406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i="1" dirty="0" smtClean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2714612" y="785794"/>
            <a:ext cx="28332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ИННОВАЦИИ В НАУКЕ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allAtOnce" animBg="1"/>
      <p:bldP spid="13" grpId="0" build="allAtOnce" animBg="1"/>
      <p:bldP spid="14" grpId="0" build="allAtOnce" animBg="1"/>
      <p:bldP spid="18" grpId="0" build="allAtOnce" animBg="1"/>
      <p:bldP spid="19" grpId="0" build="allAtOnce" animBg="1"/>
      <p:bldP spid="20" grpId="0" build="allAtOnce" animBg="1"/>
      <p:bldP spid="22" grpId="0" build="allAtOnce" animBg="1"/>
      <p:bldP spid="24" grpId="0" build="allAtOnce" animBg="1"/>
      <p:bldP spid="25" grpId="0" build="allAtOnce" animBg="1"/>
      <p:bldP spid="26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8"/>
          <p:cNvGrpSpPr/>
          <p:nvPr/>
        </p:nvGrpSpPr>
        <p:grpSpPr>
          <a:xfrm>
            <a:off x="0" y="-24"/>
            <a:ext cx="9144000" cy="715968"/>
            <a:chOff x="0" y="-24"/>
            <a:chExt cx="9144000" cy="715968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0" y="-24"/>
              <a:ext cx="9144000" cy="7143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6" name="Прямая соединительная линия 5"/>
            <p:cNvCxnSpPr/>
            <p:nvPr/>
          </p:nvCxnSpPr>
          <p:spPr>
            <a:xfrm>
              <a:off x="0" y="714356"/>
              <a:ext cx="9144000" cy="1588"/>
            </a:xfrm>
            <a:prstGeom prst="line">
              <a:avLst/>
            </a:prstGeom>
            <a:ln>
              <a:solidFill>
                <a:srgbClr val="DA251D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pic>
          <p:nvPicPr>
            <p:cNvPr id="7" name="Рисунок 6" descr="logo_fin.gif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8596" y="142852"/>
              <a:ext cx="500066" cy="500066"/>
            </a:xfrm>
            <a:prstGeom prst="rect">
              <a:avLst/>
            </a:prstGeom>
          </p:spPr>
        </p:pic>
      </p:grp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6858016" y="6492899"/>
            <a:ext cx="2133600" cy="365125"/>
          </a:xfrm>
        </p:spPr>
        <p:txBody>
          <a:bodyPr/>
          <a:lstStyle/>
          <a:p>
            <a:fld id="{780AF976-1119-458E-A20D-E344E276B0FF}" type="slidenum">
              <a:rPr lang="ru-RU" sz="1000" b="1" smtClean="0">
                <a:latin typeface="Tahoma" pitchFamily="34" charset="0"/>
                <a:cs typeface="Tahoma" pitchFamily="34" charset="0"/>
              </a:rPr>
              <a:pPr/>
              <a:t>6</a:t>
            </a:fld>
            <a:endParaRPr lang="ru-RU" sz="1000" b="1">
              <a:latin typeface="Tahoma" pitchFamily="34" charset="0"/>
              <a:cs typeface="Tahoma" pitchFamily="34" charset="0"/>
            </a:endParaRPr>
          </a:p>
        </p:txBody>
      </p:sp>
      <p:sp>
        <p:nvSpPr>
          <p:cNvPr id="12" name="Заголовок 6"/>
          <p:cNvSpPr txBox="1">
            <a:spLocks/>
          </p:cNvSpPr>
          <p:nvPr/>
        </p:nvSpPr>
        <p:spPr>
          <a:xfrm>
            <a:off x="1071538" y="142852"/>
            <a:ext cx="7715304" cy="428628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kk-KZ" sz="1200" b="1" dirty="0" smtClean="0">
                <a:latin typeface="Tahoma" pitchFamily="34" charset="0"/>
                <a:cs typeface="Tahoma" pitchFamily="34" charset="0"/>
              </a:rPr>
              <a:t>ИТОГИ ИННОВАЦИОННОЙ  ДЕЯТЕЛЬНОСТИ УНИВЕРСИТЕТА </a:t>
            </a:r>
            <a:r>
              <a:rPr lang="ru-RU" sz="12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1200" b="1" dirty="0">
                <a:latin typeface="Tahoma" pitchFamily="34" charset="0"/>
                <a:cs typeface="Tahoma" pitchFamily="34" charset="0"/>
              </a:rPr>
              <a:t>В </a:t>
            </a:r>
            <a:r>
              <a:rPr lang="ru-RU" sz="1200" b="1" dirty="0" smtClean="0">
                <a:latin typeface="Tahoma" pitchFamily="34" charset="0"/>
                <a:cs typeface="Tahoma" pitchFamily="34" charset="0"/>
              </a:rPr>
              <a:t>2011-2012 </a:t>
            </a:r>
            <a:r>
              <a:rPr lang="ru-RU" sz="1200" b="1" dirty="0">
                <a:latin typeface="Tahoma" pitchFamily="34" charset="0"/>
                <a:cs typeface="Tahoma" pitchFamily="34" charset="0"/>
              </a:rPr>
              <a:t>УЧЕБНО</a:t>
            </a:r>
            <a:r>
              <a:rPr lang="kk-KZ" sz="1200" b="1" dirty="0">
                <a:latin typeface="Tahoma" pitchFamily="34" charset="0"/>
                <a:cs typeface="Tahoma" pitchFamily="34" charset="0"/>
              </a:rPr>
              <a:t>М</a:t>
            </a:r>
            <a:r>
              <a:rPr lang="ru-RU" sz="1200" b="1" dirty="0">
                <a:latin typeface="Tahoma" pitchFamily="34" charset="0"/>
                <a:cs typeface="Tahoma" pitchFamily="34" charset="0"/>
              </a:rPr>
              <a:t> ГОД</a:t>
            </a:r>
            <a:r>
              <a:rPr lang="kk-KZ" sz="1200" b="1" dirty="0" smtClean="0">
                <a:latin typeface="Tahoma" pitchFamily="34" charset="0"/>
                <a:cs typeface="Tahoma" pitchFamily="34" charset="0"/>
              </a:rPr>
              <a:t>У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0" y="714356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Содержимое 5"/>
          <p:cNvGraphicFramePr>
            <a:graphicFrameLocks/>
          </p:cNvGraphicFramePr>
          <p:nvPr/>
        </p:nvGraphicFramePr>
        <p:xfrm>
          <a:off x="2643174" y="1142984"/>
          <a:ext cx="3357586" cy="3143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42844" y="2500306"/>
            <a:ext cx="2428892" cy="246221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2.Внедрение телемедицины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2844" y="3857628"/>
            <a:ext cx="2428892" cy="707886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5.Объединение ОКЦ, клиники внутренних болезней, РУНКЦ «Стоматология и ЧЛХ» в единый клинико-диагностический кластер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2844" y="1857364"/>
            <a:ext cx="2428892" cy="553998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1.Разработка и внедрение программ по подготовке и переподготовке психологов медицинских учреждений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15008" y="2000240"/>
            <a:ext cx="3286148" cy="400110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Внедрение в систему оплаты за медицинские услуги скидок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15008" y="2643182"/>
            <a:ext cx="3286148" cy="553998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7. Внедрение в практику медицинского обслуживания комплексных целевых лечебно-оздоровительных программ (Здоровье ППС КазНМУ)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715008" y="3429000"/>
            <a:ext cx="3286148" cy="553998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6. Внедрение в практику инновационных методов диагностики, лечения и профилактики заболеваний  </a:t>
            </a:r>
            <a:r>
              <a:rPr lang="kk-KZ" sz="1000" b="1" u="sng" dirty="0" smtClean="0">
                <a:latin typeface="Times New Roman" pitchFamily="18" charset="0"/>
                <a:cs typeface="Times New Roman" pitchFamily="18" charset="0"/>
              </a:rPr>
              <a:t>Выполнен на 33,3 %</a:t>
            </a:r>
            <a:r>
              <a:rPr lang="kk-KZ" sz="1000" u="sng" dirty="0" smtClean="0">
                <a:latin typeface="Times New Roman" pitchFamily="18" charset="0"/>
                <a:cs typeface="Times New Roman" pitchFamily="18" charset="0"/>
              </a:rPr>
              <a:t> (10 из 30)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786050" y="4643446"/>
            <a:ext cx="635795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6400" lvl="0" indent="-406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u="sng" dirty="0" smtClean="0">
                <a:solidFill>
                  <a:schemeClr val="bg1"/>
                </a:solidFill>
              </a:rPr>
              <a:t>Рекомендации:</a:t>
            </a:r>
          </a:p>
          <a:p>
            <a:r>
              <a:rPr lang="ru-RU" i="1" dirty="0" smtClean="0">
                <a:solidFill>
                  <a:schemeClr val="bg1"/>
                </a:solidFill>
              </a:rPr>
              <a:t> </a:t>
            </a:r>
            <a:r>
              <a:rPr lang="ru-RU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1-5. Составить план-график и отслеживать  сроки внедрения.</a:t>
            </a:r>
          </a:p>
          <a:p>
            <a:r>
              <a:rPr lang="ru-RU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6. Работу с визитинг-профессорами ориентировать на             результат – внедрение инноваций</a:t>
            </a:r>
          </a:p>
          <a:p>
            <a:pPr marL="406400" lvl="0" indent="-406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chemeClr val="bg1"/>
                </a:solidFill>
              </a:rPr>
              <a:t>7. Разработать комплексные целевые лечебно-оздоровительные программы для населения города. </a:t>
            </a:r>
            <a:endParaRPr lang="ru-RU" dirty="0" smtClean="0">
              <a:solidFill>
                <a:schemeClr val="bg1"/>
              </a:solidFill>
            </a:endParaRPr>
          </a:p>
          <a:p>
            <a:pPr marL="406400" indent="-406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i="1" dirty="0" smtClean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42844" y="2857496"/>
            <a:ext cx="2428892" cy="400110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3.Внедрение электронного медицинского документооборота 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42844" y="3357562"/>
            <a:ext cx="2428892" cy="400110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4.Внедрение электронного медицинского документооборота 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571736" y="857232"/>
            <a:ext cx="32719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ИННОВАЦИИ В КЛИНИКЕ </a:t>
            </a:r>
          </a:p>
        </p:txBody>
      </p:sp>
    </p:spTree>
    <p:extLst>
      <p:ext uri="{BB962C8B-B14F-4D97-AF65-F5344CB8AC3E}">
        <p14:creationId xmlns:p14="http://schemas.microsoft.com/office/powerpoint/2010/main" xmlns="" val="283211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allAtOnce" animBg="1"/>
      <p:bldP spid="16" grpId="0" build="allAtOnce" animBg="1"/>
      <p:bldP spid="17" grpId="0" build="allAtOnce" animBg="1"/>
      <p:bldP spid="18" grpId="0" build="allAtOnce" animBg="1"/>
      <p:bldP spid="19" grpId="0" build="allAtOnce" animBg="1"/>
      <p:bldP spid="20" grpId="0" build="allAtOnce" animBg="1"/>
      <p:bldP spid="24" grpId="0" build="allAtOnce"/>
      <p:bldP spid="25" grpId="0" build="allAtOnce" animBg="1"/>
      <p:bldP spid="26" grpId="0" build="allAtOnce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8"/>
          <p:cNvGrpSpPr/>
          <p:nvPr/>
        </p:nvGrpSpPr>
        <p:grpSpPr>
          <a:xfrm>
            <a:off x="0" y="-24"/>
            <a:ext cx="9144000" cy="715968"/>
            <a:chOff x="0" y="-24"/>
            <a:chExt cx="9144000" cy="715968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0" y="-24"/>
              <a:ext cx="9144000" cy="7143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6" name="Прямая соединительная линия 5"/>
            <p:cNvCxnSpPr/>
            <p:nvPr/>
          </p:nvCxnSpPr>
          <p:spPr>
            <a:xfrm>
              <a:off x="0" y="714356"/>
              <a:ext cx="9144000" cy="1588"/>
            </a:xfrm>
            <a:prstGeom prst="line">
              <a:avLst/>
            </a:prstGeom>
            <a:ln>
              <a:solidFill>
                <a:srgbClr val="DA251D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pic>
          <p:nvPicPr>
            <p:cNvPr id="7" name="Рисунок 6" descr="logo_fin.gif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8596" y="142852"/>
              <a:ext cx="500066" cy="500066"/>
            </a:xfrm>
            <a:prstGeom prst="rect">
              <a:avLst/>
            </a:prstGeom>
          </p:spPr>
        </p:pic>
      </p:grp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6858016" y="6492899"/>
            <a:ext cx="2133600" cy="365125"/>
          </a:xfrm>
        </p:spPr>
        <p:txBody>
          <a:bodyPr/>
          <a:lstStyle/>
          <a:p>
            <a:fld id="{780AF976-1119-458E-A20D-E344E276B0FF}" type="slidenum">
              <a:rPr lang="ru-RU" sz="1000" b="1" smtClean="0">
                <a:latin typeface="Tahoma" pitchFamily="34" charset="0"/>
                <a:cs typeface="Tahoma" pitchFamily="34" charset="0"/>
              </a:rPr>
              <a:pPr/>
              <a:t>7</a:t>
            </a:fld>
            <a:endParaRPr lang="ru-RU" sz="1000" b="1">
              <a:latin typeface="Tahoma" pitchFamily="34" charset="0"/>
              <a:cs typeface="Tahoma" pitchFamily="34" charset="0"/>
            </a:endParaRPr>
          </a:p>
        </p:txBody>
      </p:sp>
      <p:sp>
        <p:nvSpPr>
          <p:cNvPr id="12" name="Заголовок 6"/>
          <p:cNvSpPr txBox="1">
            <a:spLocks/>
          </p:cNvSpPr>
          <p:nvPr/>
        </p:nvSpPr>
        <p:spPr>
          <a:xfrm>
            <a:off x="1071538" y="142852"/>
            <a:ext cx="7715304" cy="428628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kk-KZ" sz="1200" b="1" dirty="0" smtClean="0">
                <a:latin typeface="Tahoma" pitchFamily="34" charset="0"/>
                <a:cs typeface="Tahoma" pitchFamily="34" charset="0"/>
              </a:rPr>
              <a:t>ИТОГИ ИННОВАЦИОННОЙ ДЕЯТЕЛЬНОСТИ  УНИВЕРСИТЕТА В </a:t>
            </a:r>
            <a:r>
              <a:rPr lang="ru-RU" sz="1200" b="1" dirty="0" smtClean="0">
                <a:latin typeface="Tahoma" pitchFamily="34" charset="0"/>
                <a:cs typeface="Tahoma" pitchFamily="34" charset="0"/>
              </a:rPr>
              <a:t> 2011-2012 </a:t>
            </a:r>
            <a:r>
              <a:rPr lang="ru-RU" sz="1200" b="1" dirty="0">
                <a:latin typeface="Tahoma" pitchFamily="34" charset="0"/>
                <a:cs typeface="Tahoma" pitchFamily="34" charset="0"/>
              </a:rPr>
              <a:t>УЧЕБНО</a:t>
            </a:r>
            <a:r>
              <a:rPr lang="kk-KZ" sz="1200" b="1" dirty="0">
                <a:latin typeface="Tahoma" pitchFamily="34" charset="0"/>
                <a:cs typeface="Tahoma" pitchFamily="34" charset="0"/>
              </a:rPr>
              <a:t>М</a:t>
            </a:r>
            <a:r>
              <a:rPr lang="ru-RU" sz="1200" b="1" dirty="0">
                <a:latin typeface="Tahoma" pitchFamily="34" charset="0"/>
                <a:cs typeface="Tahoma" pitchFamily="34" charset="0"/>
              </a:rPr>
              <a:t> ГОД</a:t>
            </a:r>
            <a:r>
              <a:rPr lang="kk-KZ" sz="1200" b="1" dirty="0" smtClean="0">
                <a:latin typeface="Tahoma" pitchFamily="34" charset="0"/>
                <a:cs typeface="Tahoma" pitchFamily="34" charset="0"/>
              </a:rPr>
              <a:t>У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0" y="714357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ИННОВАЦИИ В  УПРАВЛЕНИИ</a:t>
            </a:r>
            <a:r>
              <a:rPr lang="ru-RU" b="1" u="sng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u="sng" dirty="0" smtClean="0">
              <a:solidFill>
                <a:srgbClr val="C00000"/>
              </a:solidFill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b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Содержимое 5"/>
          <p:cNvGraphicFramePr>
            <a:graphicFrameLocks/>
          </p:cNvGraphicFramePr>
          <p:nvPr/>
        </p:nvGraphicFramePr>
        <p:xfrm>
          <a:off x="2000232" y="1071546"/>
          <a:ext cx="4143404" cy="3500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42844" y="2428868"/>
            <a:ext cx="2428892" cy="276999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Создание эндаумент-фонда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14942" y="2000240"/>
            <a:ext cx="3286148" cy="276999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Создание наблюдательного совета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14942" y="2857496"/>
            <a:ext cx="3286148" cy="461665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Внедрение электронного документооборота (10 % подразделений)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57158" y="4071942"/>
            <a:ext cx="771530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u="sng" dirty="0" smtClean="0">
                <a:solidFill>
                  <a:schemeClr val="bg1"/>
                </a:solidFill>
              </a:rPr>
              <a:t>Рекомендации:</a:t>
            </a:r>
          </a:p>
          <a:p>
            <a:pPr marL="342900" indent="-342900">
              <a:buAutoNum type="arabicPeriod"/>
            </a:pPr>
            <a:r>
              <a:rPr lang="ru-RU" i="1" dirty="0" smtClean="0">
                <a:solidFill>
                  <a:schemeClr val="bg1"/>
                </a:solidFill>
              </a:rPr>
              <a:t>Учредить эндаумент-фонд</a:t>
            </a:r>
          </a:p>
          <a:p>
            <a:pPr marL="342900" indent="-342900">
              <a:buAutoNum type="arabicPeriod"/>
            </a:pPr>
            <a:r>
              <a:rPr lang="ru-RU" i="1" dirty="0" smtClean="0">
                <a:solidFill>
                  <a:schemeClr val="bg1"/>
                </a:solidFill>
              </a:rPr>
              <a:t>Провести анализ причин не использования АИС. Оптимизировать АИС в сторону большей доступности, исключения дублирования бумажного документооборота, уменьшения временных затрат скорость документооборота, ввести систему электронной подписи руководителей.</a:t>
            </a:r>
            <a:endParaRPr lang="ru-RU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211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allAtOnce" animBg="1"/>
      <p:bldP spid="16" grpId="0" build="allAtOnce" animBg="1"/>
      <p:bldP spid="17" grpId="0" build="allAtOnce" animBg="1"/>
      <p:bldP spid="18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8"/>
          <p:cNvGrpSpPr/>
          <p:nvPr/>
        </p:nvGrpSpPr>
        <p:grpSpPr>
          <a:xfrm>
            <a:off x="0" y="-24"/>
            <a:ext cx="9144000" cy="715968"/>
            <a:chOff x="0" y="-24"/>
            <a:chExt cx="9144000" cy="715968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0" y="-24"/>
              <a:ext cx="9144000" cy="7143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6" name="Прямая соединительная линия 5"/>
            <p:cNvCxnSpPr/>
            <p:nvPr/>
          </p:nvCxnSpPr>
          <p:spPr>
            <a:xfrm>
              <a:off x="0" y="714356"/>
              <a:ext cx="9144000" cy="1588"/>
            </a:xfrm>
            <a:prstGeom prst="line">
              <a:avLst/>
            </a:prstGeom>
            <a:ln>
              <a:solidFill>
                <a:srgbClr val="DA251D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pic>
          <p:nvPicPr>
            <p:cNvPr id="7" name="Рисунок 6" descr="logo_fin.gif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8596" y="142852"/>
              <a:ext cx="500066" cy="500066"/>
            </a:xfrm>
            <a:prstGeom prst="rect">
              <a:avLst/>
            </a:prstGeom>
          </p:spPr>
        </p:pic>
      </p:grp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6858016" y="6492899"/>
            <a:ext cx="2133600" cy="365125"/>
          </a:xfrm>
        </p:spPr>
        <p:txBody>
          <a:bodyPr/>
          <a:lstStyle/>
          <a:p>
            <a:fld id="{780AF976-1119-458E-A20D-E344E276B0FF}" type="slidenum">
              <a:rPr lang="ru-RU" sz="1000" b="1" smtClean="0">
                <a:latin typeface="Tahoma" pitchFamily="34" charset="0"/>
                <a:cs typeface="Tahoma" pitchFamily="34" charset="0"/>
              </a:rPr>
              <a:pPr/>
              <a:t>8</a:t>
            </a:fld>
            <a:endParaRPr lang="ru-RU" sz="10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2" name="Заголовок 6"/>
          <p:cNvSpPr txBox="1">
            <a:spLocks/>
          </p:cNvSpPr>
          <p:nvPr/>
        </p:nvSpPr>
        <p:spPr>
          <a:xfrm>
            <a:off x="1071538" y="142852"/>
            <a:ext cx="7715304" cy="428628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kk-KZ" sz="1200" b="1" dirty="0" smtClean="0">
                <a:latin typeface="Tahoma" pitchFamily="34" charset="0"/>
                <a:cs typeface="Tahoma" pitchFamily="34" charset="0"/>
              </a:rPr>
              <a:t>ИТОГИ  ИННОВАЦИОННОЙ  ДЕЯТЕЛЬНОСТИ УНИВЕРСИТЕТА </a:t>
            </a:r>
            <a:r>
              <a:rPr lang="ru-RU" sz="12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1200" b="1" dirty="0">
                <a:latin typeface="Tahoma" pitchFamily="34" charset="0"/>
                <a:cs typeface="Tahoma" pitchFamily="34" charset="0"/>
              </a:rPr>
              <a:t>В </a:t>
            </a:r>
            <a:r>
              <a:rPr lang="ru-RU" sz="1200" b="1" dirty="0" smtClean="0">
                <a:latin typeface="Tahoma" pitchFamily="34" charset="0"/>
                <a:cs typeface="Tahoma" pitchFamily="34" charset="0"/>
              </a:rPr>
              <a:t>2011-2012 </a:t>
            </a:r>
            <a:r>
              <a:rPr lang="ru-RU" sz="1200" b="1" dirty="0">
                <a:latin typeface="Tahoma" pitchFamily="34" charset="0"/>
                <a:cs typeface="Tahoma" pitchFamily="34" charset="0"/>
              </a:rPr>
              <a:t>УЧЕБНО</a:t>
            </a:r>
            <a:r>
              <a:rPr lang="kk-KZ" sz="1200" b="1" dirty="0">
                <a:latin typeface="Tahoma" pitchFamily="34" charset="0"/>
                <a:cs typeface="Tahoma" pitchFamily="34" charset="0"/>
              </a:rPr>
              <a:t>М</a:t>
            </a:r>
            <a:r>
              <a:rPr lang="ru-RU" sz="1200" b="1" dirty="0">
                <a:latin typeface="Tahoma" pitchFamily="34" charset="0"/>
                <a:cs typeface="Tahoma" pitchFamily="34" charset="0"/>
              </a:rPr>
              <a:t> ГОД</a:t>
            </a:r>
            <a:r>
              <a:rPr lang="kk-KZ" sz="1200" b="1" dirty="0" smtClean="0">
                <a:latin typeface="Tahoma" pitchFamily="34" charset="0"/>
                <a:cs typeface="Tahoma" pitchFamily="34" charset="0"/>
              </a:rPr>
              <a:t>У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-142908" y="92867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ИННОВАЦИИ В КАДРОВОЙ ПОЛИТИКЕ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srgbClr val="FFFF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85720" y="4214818"/>
            <a:ext cx="850112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6400" indent="-4064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u="sng" dirty="0" smtClean="0">
                <a:solidFill>
                  <a:schemeClr val="bg1"/>
                </a:solidFill>
              </a:rPr>
              <a:t>Рекомендации:</a:t>
            </a:r>
          </a:p>
          <a:p>
            <a:pPr marL="406400" indent="-4064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chemeClr val="bg1"/>
                </a:solidFill>
              </a:rPr>
              <a:t>1. Учитывать запланированные в программе показатели при составлении ежегодного плана обучения ППС.</a:t>
            </a:r>
          </a:p>
          <a:p>
            <a:pPr marL="406400" indent="-4064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chemeClr val="bg1"/>
                </a:solidFill>
              </a:rPr>
              <a:t>2. Наладить совместную работу с учебными департаментами по составлению и отслеживанию конкретного плана подготовки и переподготовки ППС в лучших зарубежных вузах  с указанием ФИО, места, сроков и программ обучения.   </a:t>
            </a:r>
            <a:endParaRPr lang="ru-RU" dirty="0" smtClean="0">
              <a:solidFill>
                <a:schemeClr val="bg1"/>
              </a:solidFill>
            </a:endParaRPr>
          </a:p>
          <a:p>
            <a:pPr marL="406400" indent="-4064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chemeClr val="bg1"/>
                </a:solidFill>
              </a:rPr>
              <a:t> </a:t>
            </a:r>
            <a:endParaRPr lang="ru-RU" dirty="0" smtClean="0">
              <a:solidFill>
                <a:schemeClr val="bg1"/>
              </a:solidFill>
            </a:endParaRPr>
          </a:p>
        </p:txBody>
      </p:sp>
      <p:graphicFrame>
        <p:nvGraphicFramePr>
          <p:cNvPr id="10" name="Содержимое 5"/>
          <p:cNvGraphicFramePr>
            <a:graphicFrameLocks/>
          </p:cNvGraphicFramePr>
          <p:nvPr/>
        </p:nvGraphicFramePr>
        <p:xfrm>
          <a:off x="1428728" y="1357298"/>
          <a:ext cx="4572032" cy="2857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28596" y="1500174"/>
            <a:ext cx="2428892" cy="1015663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Стажировка, повышение квалификации, переподготовка ППС в лучших зарубежных вузах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u="sng" dirty="0" smtClean="0">
                <a:latin typeface="Times New Roman" pitchFamily="18" charset="0"/>
                <a:cs typeface="Times New Roman" pitchFamily="18" charset="0"/>
              </a:rPr>
              <a:t>Выполнено на 10 % (10 ППС при плане 102)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15074" y="1285860"/>
            <a:ext cx="2428892" cy="1569660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Обучение ППС и стажеров-преподавателей по корпоративным специальным программам: менеджменту в образовании и науке,  управлению качеством,  лидерству и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пр.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200" b="1" u="sng" dirty="0" smtClean="0">
                <a:latin typeface="Times New Roman" pitchFamily="18" charset="0"/>
                <a:cs typeface="Times New Roman" pitchFamily="18" charset="0"/>
              </a:rPr>
              <a:t>Выполнен на 50 % </a:t>
            </a:r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(10% (122 чел) ППС при плане 20 %)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211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/>
      <p:bldP spid="13" grpId="0" build="allAtOnce" animBg="1"/>
      <p:bldP spid="15" grpId="0" build="allAtOnce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8"/>
          <p:cNvGrpSpPr/>
          <p:nvPr/>
        </p:nvGrpSpPr>
        <p:grpSpPr>
          <a:xfrm>
            <a:off x="0" y="-24"/>
            <a:ext cx="9144000" cy="715968"/>
            <a:chOff x="0" y="-24"/>
            <a:chExt cx="9144000" cy="715968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0" y="-24"/>
              <a:ext cx="9144000" cy="7143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6" name="Прямая соединительная линия 5"/>
            <p:cNvCxnSpPr/>
            <p:nvPr/>
          </p:nvCxnSpPr>
          <p:spPr>
            <a:xfrm>
              <a:off x="0" y="714356"/>
              <a:ext cx="9144000" cy="1588"/>
            </a:xfrm>
            <a:prstGeom prst="line">
              <a:avLst/>
            </a:prstGeom>
            <a:ln>
              <a:solidFill>
                <a:srgbClr val="DA251D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pic>
          <p:nvPicPr>
            <p:cNvPr id="7" name="Рисунок 6" descr="logo_fin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28596" y="142852"/>
              <a:ext cx="500066" cy="500066"/>
            </a:xfrm>
            <a:prstGeom prst="rect">
              <a:avLst/>
            </a:prstGeom>
          </p:spPr>
        </p:pic>
      </p:grp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2133600" cy="365125"/>
          </a:xfrm>
        </p:spPr>
        <p:txBody>
          <a:bodyPr/>
          <a:lstStyle/>
          <a:p>
            <a:r>
              <a:rPr lang="en-US" sz="1000" b="1" dirty="0">
                <a:latin typeface="Tahoma" pitchFamily="34" charset="0"/>
                <a:cs typeface="Tahoma" pitchFamily="34" charset="0"/>
              </a:rPr>
              <a:t>03</a:t>
            </a:r>
            <a:r>
              <a:rPr lang="ru-RU" sz="1000" b="1" dirty="0">
                <a:latin typeface="Tahoma" pitchFamily="34" charset="0"/>
                <a:cs typeface="Tahoma" pitchFamily="34" charset="0"/>
              </a:rPr>
              <a:t>.0</a:t>
            </a:r>
            <a:r>
              <a:rPr lang="en-US" sz="1000" b="1" dirty="0">
                <a:latin typeface="Tahoma" pitchFamily="34" charset="0"/>
                <a:cs typeface="Tahoma" pitchFamily="34" charset="0"/>
              </a:rPr>
              <a:t>6</a:t>
            </a:r>
            <a:r>
              <a:rPr lang="ru-RU" sz="1000" b="1" dirty="0">
                <a:latin typeface="Tahoma" pitchFamily="34" charset="0"/>
                <a:cs typeface="Tahoma" pitchFamily="34" charset="0"/>
              </a:rPr>
              <a:t>.2012</a:t>
            </a: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6858016" y="6492899"/>
            <a:ext cx="2133600" cy="365125"/>
          </a:xfrm>
        </p:spPr>
        <p:txBody>
          <a:bodyPr/>
          <a:lstStyle/>
          <a:p>
            <a:fld id="{780AF976-1119-458E-A20D-E344E276B0FF}" type="slidenum">
              <a:rPr lang="ru-RU" sz="1000" b="1" smtClean="0">
                <a:latin typeface="Tahoma" pitchFamily="34" charset="0"/>
                <a:cs typeface="Tahoma" pitchFamily="34" charset="0"/>
              </a:rPr>
              <a:pPr/>
              <a:t>9</a:t>
            </a:fld>
            <a:endParaRPr lang="ru-RU" sz="10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2" name="Заголовок 6"/>
          <p:cNvSpPr txBox="1">
            <a:spLocks/>
          </p:cNvSpPr>
          <p:nvPr/>
        </p:nvSpPr>
        <p:spPr>
          <a:xfrm>
            <a:off x="1071538" y="142852"/>
            <a:ext cx="7715304" cy="428628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kk-KZ" sz="1200" b="1" dirty="0" smtClean="0">
                <a:latin typeface="Tahoma" pitchFamily="34" charset="0"/>
                <a:cs typeface="Tahoma" pitchFamily="34" charset="0"/>
              </a:rPr>
              <a:t>ИТОГИ ИННОВАЦИОННОЙ ДЕЯТЕЛЬНОСТИ УНИВЕРСИТЕТА</a:t>
            </a:r>
            <a:r>
              <a:rPr lang="ru-RU" sz="12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1200" b="1" dirty="0">
                <a:latin typeface="Tahoma" pitchFamily="34" charset="0"/>
                <a:cs typeface="Tahoma" pitchFamily="34" charset="0"/>
              </a:rPr>
              <a:t>В </a:t>
            </a:r>
            <a:r>
              <a:rPr lang="ru-RU" sz="1200" b="1" dirty="0" smtClean="0">
                <a:latin typeface="Tahoma" pitchFamily="34" charset="0"/>
                <a:cs typeface="Tahoma" pitchFamily="34" charset="0"/>
              </a:rPr>
              <a:t>2011-2012 </a:t>
            </a:r>
            <a:r>
              <a:rPr lang="ru-RU" sz="1200" b="1" dirty="0">
                <a:latin typeface="Tahoma" pitchFamily="34" charset="0"/>
                <a:cs typeface="Tahoma" pitchFamily="34" charset="0"/>
              </a:rPr>
              <a:t>УЧЕБНО</a:t>
            </a:r>
            <a:r>
              <a:rPr lang="kk-KZ" sz="1200" b="1" dirty="0">
                <a:latin typeface="Tahoma" pitchFamily="34" charset="0"/>
                <a:cs typeface="Tahoma" pitchFamily="34" charset="0"/>
              </a:rPr>
              <a:t>М</a:t>
            </a:r>
            <a:r>
              <a:rPr lang="ru-RU" sz="1200" b="1" dirty="0">
                <a:latin typeface="Tahoma" pitchFamily="34" charset="0"/>
                <a:cs typeface="Tahoma" pitchFamily="34" charset="0"/>
              </a:rPr>
              <a:t> ГОД</a:t>
            </a:r>
            <a:r>
              <a:rPr lang="kk-KZ" sz="1200" b="1" dirty="0" smtClean="0">
                <a:latin typeface="Tahoma" pitchFamily="34" charset="0"/>
                <a:cs typeface="Tahoma" pitchFamily="34" charset="0"/>
              </a:rPr>
              <a:t>У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75777" name="Rectangle 1"/>
          <p:cNvSpPr>
            <a:spLocks noChangeArrowheads="1"/>
          </p:cNvSpPr>
          <p:nvPr/>
        </p:nvSpPr>
        <p:spPr bwMode="auto">
          <a:xfrm>
            <a:off x="428596" y="1214422"/>
            <a:ext cx="8501122" cy="340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ПРОЕКТ РЕШЕНИЯ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342900" lvl="0" indent="-342900" algn="just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5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Учитывая определяющее значение инноваций (инновационные подходы, технологии, методы, продукты, услуги) в конкурентоспособности университета  на рынке отечественного и международного образовательного пространства предлагается: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en-US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342900" lvl="0" indent="-342900" algn="just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342900" lvl="0" indent="-342900" algn="just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ru-RU" sz="15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Руководителям всех уровней проанализировать достигнутые в 2011-2012 у.г. показатели по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реализации программы инновационного развития 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КазНМУ 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им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С.Д.Асфендиярова на 2011-2014 годы. Внести соответствующие коррективы в план реализации на 2012-2013 у.г. </a:t>
            </a:r>
          </a:p>
          <a:p>
            <a:pPr marL="342900" indent="-342900" algn="just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342900" indent="-342900" algn="just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Ответственным 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лицам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 внедрение инноваций в курируемых сферах деятельности университета поставить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должный уровень менеджмент инновационной деятельности.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211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4378</TotalTime>
  <Words>1033</Words>
  <Application>Microsoft Office PowerPoint</Application>
  <PresentationFormat>Экран (4:3)</PresentationFormat>
  <Paragraphs>142</Paragraphs>
  <Slides>9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ПРОМЕЖУТОЧНЫЙ МОНИТОРИНГ РЕАЛИЗАЦИИ ПРОГРАММЫ ИННОВАЦИОННОГО РАЗВИТИЯ  КАЗНМУ ИМ. С.Д.АСФЕНДИЯРОВА НА 2011-2014 ГОДЫ.   ДОСТИГНУТЫЕ ПОКАЗАТЕЛИ ЗА 2011-2012 УЧЕБНЫЙ ГОД   Докладчик –  директор департамента стратегии                             управления и развития А.А. Табаева</vt:lpstr>
      <vt:lpstr> Достигнутые показатели за 2011-2012 уч. год Программы инновационного развития КазНМУ им. С.Д.Асфендиярова на 2011-2014 годы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Владелец</cp:lastModifiedBy>
  <cp:revision>386</cp:revision>
  <dcterms:created xsi:type="dcterms:W3CDTF">2012-02-17T11:53:18Z</dcterms:created>
  <dcterms:modified xsi:type="dcterms:W3CDTF">2012-09-25T08:13:51Z</dcterms:modified>
</cp:coreProperties>
</file>