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9" r:id="rId2"/>
    <p:sldId id="332" r:id="rId3"/>
    <p:sldId id="333" r:id="rId4"/>
    <p:sldId id="342" r:id="rId5"/>
    <p:sldId id="334" r:id="rId6"/>
    <p:sldId id="335" r:id="rId7"/>
    <p:sldId id="336" r:id="rId8"/>
    <p:sldId id="352" r:id="rId9"/>
    <p:sldId id="338" r:id="rId10"/>
    <p:sldId id="345" r:id="rId11"/>
    <p:sldId id="346" r:id="rId12"/>
    <p:sldId id="348" r:id="rId13"/>
    <p:sldId id="349" r:id="rId14"/>
    <p:sldId id="324" r:id="rId15"/>
    <p:sldId id="350" r:id="rId16"/>
    <p:sldId id="302" r:id="rId17"/>
    <p:sldId id="288" r:id="rId18"/>
    <p:sldId id="301" r:id="rId19"/>
    <p:sldId id="264" r:id="rId20"/>
    <p:sldId id="312" r:id="rId21"/>
    <p:sldId id="284" r:id="rId22"/>
    <p:sldId id="310" r:id="rId23"/>
    <p:sldId id="267" r:id="rId24"/>
    <p:sldId id="311" r:id="rId25"/>
    <p:sldId id="292" r:id="rId26"/>
    <p:sldId id="296" r:id="rId27"/>
    <p:sldId id="314" r:id="rId28"/>
    <p:sldId id="354" r:id="rId29"/>
    <p:sldId id="316" r:id="rId30"/>
    <p:sldId id="353" r:id="rId31"/>
    <p:sldId id="32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D78F8D"/>
    <a:srgbClr val="E3F12F"/>
    <a:srgbClr val="FBFFFF"/>
    <a:srgbClr val="FBFFFD"/>
    <a:srgbClr val="27F98B"/>
    <a:srgbClr val="FFFF66"/>
    <a:srgbClr val="00CC00"/>
    <a:srgbClr val="66FF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_failsrv.nmh.local\User001$\RE_tasa\&#1089;&#1083;&#1072;&#1081;&#1076;&#1099;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_failsrv.nmh.local\User001$\RE_dazh\&#1048;&#1085;&#1092;&#1086;&#1088;&#1084;&#1072;&#1094;&#1080;&#1103;%20&#1089;%20&#1074;&#1099;&#1087;&#1080;&#1089;&#1072;&#1085;&#1085;&#1099;&#1084;&#1080;.xlsx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re_failsrv.nmh.local\User001$\RE_tasa\&#1089;&#1083;&#1072;&#1081;&#1076;&#1099;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e_alai\My%20Documents\&#1086;&#1090;&#1095;&#1077;&#1090;%20&#1074;&#1085;&#1077;&#1096;&#1090;.%20&#1088;&#1077;&#1072;&#1073;&#1080;&#1083;&#1080;&#1090;&#1086;&#1083;&#1086;&#1075;&#1072;\&#1082;%20&#1089;&#1083;&#1072;&#1081;&#1076;&#1091;%20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1"/>
          <c:tx>
            <c:strRef>
              <c:f>Лист4!$B$1:$B$2</c:f>
            </c:strRef>
          </c:tx>
          <c:cat>
            <c:multiLvlStrRef>
              <c:f>Лист4!$A$3:$A$8</c:f>
            </c:multiLvlStrRef>
          </c:cat>
          <c:val>
            <c:numRef>
              <c:f>Лист4!$B$3:$B$8</c:f>
            </c:numRef>
          </c:val>
        </c:ser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numRef>
              <c:f>'Лист1'!$A$2:$A$7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44965</c:v>
                </c:pt>
                <c:pt idx="1">
                  <c:v>45230</c:v>
                </c:pt>
                <c:pt idx="2">
                  <c:v>43472</c:v>
                </c:pt>
                <c:pt idx="3">
                  <c:v>44574</c:v>
                </c:pt>
                <c:pt idx="4">
                  <c:v>44434</c:v>
                </c:pt>
                <c:pt idx="5">
                  <c:v>47242</c:v>
                </c:pt>
              </c:numCache>
            </c:numRef>
          </c:val>
        </c:ser>
        <c:axId val="99645696"/>
        <c:axId val="100102144"/>
      </c:barChart>
      <c:catAx>
        <c:axId val="99645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0102144"/>
        <c:crosses val="autoZero"/>
        <c:auto val="1"/>
        <c:lblAlgn val="ctr"/>
        <c:lblOffset val="100"/>
      </c:catAx>
      <c:valAx>
        <c:axId val="100102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645696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ВСМП</c:v>
                </c:pt>
              </c:strCache>
            </c:strRef>
          </c:tx>
          <c:dLbls>
            <c:dLbl>
              <c:idx val="0"/>
              <c:layout>
                <c:manualLayout>
                  <c:x val="6.817636509108701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7.55868395575095E-2"/>
                  <c:y val="8.9300907494104034E-3"/>
                </c:manualLayout>
              </c:layout>
              <c:showVal val="1"/>
            </c:dLbl>
            <c:dLbl>
              <c:idx val="2"/>
              <c:layout>
                <c:manualLayout>
                  <c:x val="8.0033124237363001E-2"/>
                  <c:y val="-8.9300907494103948E-3"/>
                </c:manualLayout>
              </c:layout>
              <c:showVal val="1"/>
            </c:dLbl>
            <c:dLbl>
              <c:idx val="3"/>
              <c:layout>
                <c:manualLayout>
                  <c:x val="8.7443598703785486E-2"/>
                  <c:y val="0"/>
                </c:manualLayout>
              </c:layout>
              <c:showVal val="1"/>
            </c:dLbl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648</c:v>
                </c:pt>
                <c:pt idx="1">
                  <c:v>2814</c:v>
                </c:pt>
                <c:pt idx="2">
                  <c:v>2673</c:v>
                </c:pt>
                <c:pt idx="3">
                  <c:v>2825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МБ</c:v>
                </c:pt>
              </c:strCache>
            </c:strRef>
          </c:tx>
          <c:dLbls>
            <c:dLbl>
              <c:idx val="2"/>
              <c:layout>
                <c:manualLayout>
                  <c:x val="2.8159802972405494E-2"/>
                  <c:y val="-2.4557749560878552E-2"/>
                </c:manualLayout>
              </c:layout>
              <c:showVal val="1"/>
            </c:dLbl>
            <c:dLbl>
              <c:idx val="3"/>
              <c:layout>
                <c:manualLayout>
                  <c:x val="1.9267233612698605E-2"/>
                  <c:y val="-4.9115499121757132E-2"/>
                </c:manualLayout>
              </c:layout>
              <c:showVal val="1"/>
            </c:dLbl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275</c:v>
                </c:pt>
                <c:pt idx="3">
                  <c:v>176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Платные</c:v>
                </c:pt>
              </c:strCache>
            </c:strRef>
          </c:tx>
          <c:dLbls>
            <c:dLbl>
              <c:idx val="2"/>
              <c:layout>
                <c:manualLayout>
                  <c:x val="2.8159802972405494E-2"/>
                  <c:y val="-6.6975680620577202E-3"/>
                </c:manualLayout>
              </c:layout>
              <c:showVal val="1"/>
            </c:dLbl>
            <c:dLbl>
              <c:idx val="3"/>
              <c:layout>
                <c:manualLayout>
                  <c:x val="5.1873321264957466E-2"/>
                  <c:y val="-2.2325226873526052E-3"/>
                </c:manualLayout>
              </c:layout>
              <c:showVal val="1"/>
            </c:dLbl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66</c:v>
                </c:pt>
                <c:pt idx="3">
                  <c:v>365</c:v>
                </c:pt>
              </c:numCache>
            </c:numRef>
          </c:val>
        </c:ser>
        <c:dLbls>
          <c:showVal val="1"/>
        </c:dLbls>
        <c:shape val="box"/>
        <c:axId val="95546752"/>
        <c:axId val="95564928"/>
        <c:axId val="0"/>
      </c:bar3DChart>
      <c:catAx>
        <c:axId val="95546752"/>
        <c:scaling>
          <c:orientation val="minMax"/>
        </c:scaling>
        <c:axPos val="b"/>
        <c:numFmt formatCode="General" sourceLinked="1"/>
        <c:tickLblPos val="nextTo"/>
        <c:crossAx val="95564928"/>
        <c:crosses val="autoZero"/>
        <c:auto val="1"/>
        <c:lblAlgn val="ctr"/>
        <c:lblOffset val="100"/>
      </c:catAx>
      <c:valAx>
        <c:axId val="95564928"/>
        <c:scaling>
          <c:orientation val="minMax"/>
        </c:scaling>
        <c:axPos val="l"/>
        <c:majorGridlines/>
        <c:numFmt formatCode="General" sourceLinked="1"/>
        <c:tickLblPos val="nextTo"/>
        <c:crossAx val="9554675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285947364687667E-2"/>
          <c:y val="2.7879304266071721E-2"/>
          <c:w val="0.89819453311580089"/>
          <c:h val="0.5163219336389022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Болезни нервной системы: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6.0060060060060094E-3"/>
                  <c:y val="4.975124378109452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+mj-lt"/>
                      </a:rPr>
                      <a:t>49.0</a:t>
                    </a:r>
                    <a:endParaRPr lang="en-US" sz="1400" dirty="0">
                      <a:latin typeface="+mj-lt"/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54.1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48.5</c:v>
                </c:pt>
                <c:pt idx="1">
                  <c:v>48.2</c:v>
                </c:pt>
                <c:pt idx="2">
                  <c:v>49.1</c:v>
                </c:pt>
                <c:pt idx="3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Болезни костно-мышечной системы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12.3</c:v>
                </c:pt>
                <c:pt idx="1">
                  <c:v>19.399999999999999</c:v>
                </c:pt>
                <c:pt idx="2">
                  <c:v>10.9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Эндокринные болезни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13.2</c:v>
                </c:pt>
                <c:pt idx="1">
                  <c:v>14.8</c:v>
                </c:pt>
                <c:pt idx="2">
                  <c:v>19.2</c:v>
                </c:pt>
                <c:pt idx="3">
                  <c:v>14.1</c:v>
                </c:pt>
              </c:numCache>
            </c:numRef>
          </c:val>
        </c:ser>
        <c:dLbls>
          <c:showVal val="1"/>
        </c:dLbls>
        <c:gapWidth val="75"/>
        <c:axId val="123732352"/>
        <c:axId val="123733888"/>
      </c:barChart>
      <c:catAx>
        <c:axId val="123732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300" b="1">
                <a:latin typeface="Cambria" pitchFamily="18" charset="0"/>
              </a:defRPr>
            </a:pPr>
            <a:endParaRPr lang="ru-RU"/>
          </a:p>
        </c:txPr>
        <c:crossAx val="123733888"/>
        <c:crosses val="autoZero"/>
        <c:auto val="1"/>
        <c:lblAlgn val="ctr"/>
        <c:lblOffset val="100"/>
      </c:catAx>
      <c:valAx>
        <c:axId val="1237338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 sz="1400" b="1">
                <a:latin typeface="Cambria" pitchFamily="18" charset="0"/>
              </a:defRPr>
            </a:pPr>
            <a:endParaRPr lang="ru-RU"/>
          </a:p>
        </c:txPr>
        <c:crossAx val="1237323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09995996263227"/>
          <c:y val="7.3833005249344039E-2"/>
          <c:w val="0.83770229992437384"/>
          <c:h val="0.4959207349081364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Колечество детей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Колечество детей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Колечество детей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2357</c:v>
                </c:pt>
              </c:numCache>
            </c:numRef>
          </c:val>
        </c:ser>
        <c:axId val="126196352"/>
        <c:axId val="126218624"/>
      </c:barChart>
      <c:catAx>
        <c:axId val="12619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6218624"/>
        <c:crosses val="autoZero"/>
        <c:auto val="1"/>
        <c:lblAlgn val="ctr"/>
        <c:lblOffset val="100"/>
      </c:catAx>
      <c:valAx>
        <c:axId val="126218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2619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059588949686563"/>
          <c:y val="0.76942475940507826"/>
          <c:w val="0.33092674077505357"/>
          <c:h val="0.1265650821425099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'[Диаграмма в Microsoft Office PowerPoint]Sheet1'!$B$1</c:f>
              <c:strCache>
                <c:ptCount val="1"/>
                <c:pt idx="0">
                  <c:v>с улучшением</c:v>
                </c:pt>
              </c:strCache>
            </c:strRef>
          </c:tx>
          <c:cat>
            <c:numRef>
              <c:f>'[Диаграмма в Microsoft Office PowerPoint]Sheet1'!$A$2:$A$5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'[Диаграмма в Microsoft Office PowerPoint]Sheet1'!$B$2:$B$5</c:f>
              <c:numCache>
                <c:formatCode>General</c:formatCode>
                <c:ptCount val="4"/>
                <c:pt idx="0">
                  <c:v>98.8</c:v>
                </c:pt>
                <c:pt idx="1">
                  <c:v>99.6</c:v>
                </c:pt>
                <c:pt idx="2">
                  <c:v>98.2</c:v>
                </c:pt>
                <c:pt idx="3">
                  <c:v>99.3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PowerPoint]Sheet1'!$C$1</c:f>
              <c:strCache>
                <c:ptCount val="1"/>
                <c:pt idx="0">
                  <c:v>без перемен</c:v>
                </c:pt>
              </c:strCache>
            </c:strRef>
          </c:tx>
          <c:cat>
            <c:numRef>
              <c:f>'[Диаграмма в Microsoft Office PowerPoint]Sheet1'!$A$2:$A$5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'[Диаграмма в Microsoft Office PowerPoint]Sheet1'!$C$2:$C$5</c:f>
              <c:numCache>
                <c:formatCode>General</c:formatCode>
                <c:ptCount val="4"/>
                <c:pt idx="0">
                  <c:v>1.2</c:v>
                </c:pt>
                <c:pt idx="1">
                  <c:v>0.4</c:v>
                </c:pt>
                <c:pt idx="2">
                  <c:v>0.8</c:v>
                </c:pt>
                <c:pt idx="3">
                  <c:v>0.70000000000000062</c:v>
                </c:pt>
              </c:numCache>
            </c:numRef>
          </c:val>
        </c:ser>
        <c:dLbls>
          <c:showVal val="1"/>
        </c:dLbls>
        <c:shape val="box"/>
        <c:axId val="95595136"/>
        <c:axId val="95596928"/>
        <c:axId val="0"/>
      </c:bar3DChart>
      <c:catAx>
        <c:axId val="95595136"/>
        <c:scaling>
          <c:orientation val="minMax"/>
        </c:scaling>
        <c:axPos val="l"/>
        <c:numFmt formatCode="General" sourceLinked="1"/>
        <c:tickLblPos val="nextTo"/>
        <c:crossAx val="95596928"/>
        <c:crosses val="autoZero"/>
        <c:auto val="1"/>
        <c:lblAlgn val="ctr"/>
        <c:lblOffset val="100"/>
      </c:catAx>
      <c:valAx>
        <c:axId val="95596928"/>
        <c:scaling>
          <c:orientation val="minMax"/>
        </c:scaling>
        <c:axPos val="b"/>
        <c:majorGridlines/>
        <c:numFmt formatCode="General" sourceLinked="1"/>
        <c:tickLblPos val="nextTo"/>
        <c:crossAx val="955951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pPr>
            <a:r>
              <a:rPr lang="ru-RU" dirty="0">
                <a:solidFill>
                  <a:srgbClr val="C00000"/>
                </a:solidFill>
              </a:rPr>
              <a:t>Заболеваемость </a:t>
            </a:r>
            <a:r>
              <a:rPr lang="ru-RU" dirty="0" smtClean="0">
                <a:solidFill>
                  <a:srgbClr val="C00000"/>
                </a:solidFill>
              </a:rPr>
              <a:t>ДЦП на </a:t>
            </a:r>
            <a:r>
              <a:rPr lang="ru-RU" dirty="0">
                <a:solidFill>
                  <a:srgbClr val="C00000"/>
                </a:solidFill>
              </a:rPr>
              <a:t>1000 детей от 0 до 5 лет</a:t>
            </a:r>
          </a:p>
        </c:rich>
      </c:tx>
      <c:layout>
        <c:manualLayout>
          <c:xMode val="edge"/>
          <c:yMode val="edge"/>
          <c:x val="0.1153841575600269"/>
          <c:y val="5.5555555555555462E-2"/>
        </c:manualLayout>
      </c:layout>
      <c:spPr>
        <a:solidFill>
          <a:srgbClr val="94B6D2">
            <a:lumMod val="20000"/>
            <a:lumOff val="80000"/>
          </a:srgbClr>
        </a:solidFill>
      </c:spPr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детским церебральным параличом на 1000 детей от 0 до 5 лет</c:v>
                </c:pt>
              </c:strCache>
            </c:strRef>
          </c:tx>
          <c:dPt>
            <c:idx val="3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4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Pt>
            <c:idx val="5"/>
            <c:spPr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softRound"/>
              </a:sp3d>
            </c:spPr>
          </c:dPt>
          <c:dLbls>
            <c:txPr>
              <a:bodyPr/>
              <a:lstStyle/>
              <a:p>
                <a:pPr>
                  <a:defRPr sz="105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Лист1!$A$6:$A$12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Лист1!$B$6:$B$12</c:f>
              <c:numCache>
                <c:formatCode>General</c:formatCode>
                <c:ptCount val="7"/>
                <c:pt idx="0">
                  <c:v>2.4</c:v>
                </c:pt>
                <c:pt idx="1">
                  <c:v>2</c:v>
                </c:pt>
                <c:pt idx="2">
                  <c:v>1.8</c:v>
                </c:pt>
                <c:pt idx="3">
                  <c:v>2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2.4</c:v>
                </c:pt>
              </c:numCache>
            </c:numRef>
          </c:val>
        </c:ser>
        <c:dLbls>
          <c:showVal val="1"/>
        </c:dLbls>
        <c:gapWidth val="55"/>
        <c:gapDepth val="55"/>
        <c:shape val="box"/>
        <c:axId val="110718336"/>
        <c:axId val="123680256"/>
        <c:axId val="0"/>
      </c:bar3DChart>
      <c:catAx>
        <c:axId val="110718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80256"/>
        <c:crosses val="autoZero"/>
        <c:auto val="1"/>
        <c:lblAlgn val="ctr"/>
        <c:lblOffset val="100"/>
      </c:catAx>
      <c:valAx>
        <c:axId val="1236802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718336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Лист1!$C$4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Лист1!$C$5:$C$20</c:f>
              <c:numCache>
                <c:formatCode>General</c:formatCode>
                <c:ptCount val="16"/>
                <c:pt idx="0">
                  <c:v>1898</c:v>
                </c:pt>
                <c:pt idx="1">
                  <c:v>1727</c:v>
                </c:pt>
                <c:pt idx="2">
                  <c:v>4819</c:v>
                </c:pt>
                <c:pt idx="3">
                  <c:v>1926</c:v>
                </c:pt>
                <c:pt idx="4">
                  <c:v>3644</c:v>
                </c:pt>
                <c:pt idx="5">
                  <c:v>3231</c:v>
                </c:pt>
                <c:pt idx="6">
                  <c:v>1984</c:v>
                </c:pt>
                <c:pt idx="7">
                  <c:v>3783</c:v>
                </c:pt>
                <c:pt idx="8">
                  <c:v>1836</c:v>
                </c:pt>
                <c:pt idx="9">
                  <c:v>2380</c:v>
                </c:pt>
                <c:pt idx="10">
                  <c:v>2118</c:v>
                </c:pt>
                <c:pt idx="11">
                  <c:v>2000</c:v>
                </c:pt>
                <c:pt idx="12">
                  <c:v>1951</c:v>
                </c:pt>
                <c:pt idx="13">
                  <c:v>9877</c:v>
                </c:pt>
                <c:pt idx="14">
                  <c:v>2706</c:v>
                </c:pt>
                <c:pt idx="15">
                  <c:v>1362</c:v>
                </c:pt>
              </c:numCache>
            </c:numRef>
          </c:val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Лист1!$D$5:$D$20</c:f>
              <c:numCache>
                <c:formatCode>General</c:formatCode>
                <c:ptCount val="16"/>
                <c:pt idx="0">
                  <c:v>1755</c:v>
                </c:pt>
                <c:pt idx="1">
                  <c:v>1614</c:v>
                </c:pt>
                <c:pt idx="2">
                  <c:v>4441</c:v>
                </c:pt>
                <c:pt idx="3">
                  <c:v>1915</c:v>
                </c:pt>
                <c:pt idx="4">
                  <c:v>3646</c:v>
                </c:pt>
                <c:pt idx="5">
                  <c:v>2900</c:v>
                </c:pt>
                <c:pt idx="6">
                  <c:v>2194</c:v>
                </c:pt>
                <c:pt idx="7">
                  <c:v>3733</c:v>
                </c:pt>
                <c:pt idx="8">
                  <c:v>1765</c:v>
                </c:pt>
                <c:pt idx="9">
                  <c:v>2255</c:v>
                </c:pt>
                <c:pt idx="10">
                  <c:v>1128</c:v>
                </c:pt>
                <c:pt idx="11">
                  <c:v>1962</c:v>
                </c:pt>
                <c:pt idx="12">
                  <c:v>1926</c:v>
                </c:pt>
                <c:pt idx="13">
                  <c:v>9630</c:v>
                </c:pt>
                <c:pt idx="14">
                  <c:v>2419</c:v>
                </c:pt>
                <c:pt idx="15">
                  <c:v>1151</c:v>
                </c:pt>
              </c:numCache>
            </c:numRef>
          </c:val>
        </c:ser>
        <c:ser>
          <c:idx val="2"/>
          <c:order val="2"/>
          <c:tx>
            <c:strRef>
              <c:f>Лист1!$E$4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Лист1!$E$5:$E$20</c:f>
              <c:numCache>
                <c:formatCode>General</c:formatCode>
                <c:ptCount val="16"/>
                <c:pt idx="0">
                  <c:v>1725</c:v>
                </c:pt>
                <c:pt idx="1">
                  <c:v>1511</c:v>
                </c:pt>
                <c:pt idx="2">
                  <c:v>4182</c:v>
                </c:pt>
                <c:pt idx="3">
                  <c:v>2016</c:v>
                </c:pt>
                <c:pt idx="4">
                  <c:v>3705</c:v>
                </c:pt>
                <c:pt idx="5">
                  <c:v>3668</c:v>
                </c:pt>
                <c:pt idx="6">
                  <c:v>2092</c:v>
                </c:pt>
                <c:pt idx="7">
                  <c:v>3892</c:v>
                </c:pt>
                <c:pt idx="8">
                  <c:v>1725</c:v>
                </c:pt>
                <c:pt idx="9">
                  <c:v>2278</c:v>
                </c:pt>
                <c:pt idx="10">
                  <c:v>1389</c:v>
                </c:pt>
                <c:pt idx="11">
                  <c:v>1994</c:v>
                </c:pt>
                <c:pt idx="12">
                  <c:v>1918</c:v>
                </c:pt>
                <c:pt idx="13">
                  <c:v>9438</c:v>
                </c:pt>
                <c:pt idx="14">
                  <c:v>2093</c:v>
                </c:pt>
                <c:pt idx="15">
                  <c:v>948</c:v>
                </c:pt>
              </c:numCache>
            </c:numRef>
          </c:val>
        </c:ser>
        <c:ser>
          <c:idx val="3"/>
          <c:order val="3"/>
          <c:tx>
            <c:strRef>
              <c:f>Лист1!$F$4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Лист1!$F$5:$F$20</c:f>
              <c:numCache>
                <c:formatCode>General</c:formatCode>
                <c:ptCount val="16"/>
                <c:pt idx="0">
                  <c:v>1581</c:v>
                </c:pt>
                <c:pt idx="1">
                  <c:v>1505</c:v>
                </c:pt>
                <c:pt idx="2">
                  <c:v>4190</c:v>
                </c:pt>
                <c:pt idx="3">
                  <c:v>2231</c:v>
                </c:pt>
                <c:pt idx="4">
                  <c:v>3786</c:v>
                </c:pt>
                <c:pt idx="5">
                  <c:v>3250</c:v>
                </c:pt>
                <c:pt idx="6">
                  <c:v>2105</c:v>
                </c:pt>
                <c:pt idx="7">
                  <c:v>4076</c:v>
                </c:pt>
                <c:pt idx="8">
                  <c:v>1639</c:v>
                </c:pt>
                <c:pt idx="9">
                  <c:v>2240</c:v>
                </c:pt>
                <c:pt idx="10">
                  <c:v>1433</c:v>
                </c:pt>
                <c:pt idx="11">
                  <c:v>1961</c:v>
                </c:pt>
                <c:pt idx="12">
                  <c:v>1890</c:v>
                </c:pt>
                <c:pt idx="13">
                  <c:v>8562</c:v>
                </c:pt>
                <c:pt idx="14">
                  <c:v>2013</c:v>
                </c:pt>
                <c:pt idx="15">
                  <c:v>1010</c:v>
                </c:pt>
              </c:numCache>
            </c:numRef>
          </c:val>
        </c:ser>
        <c:ser>
          <c:idx val="4"/>
          <c:order val="4"/>
          <c:tx>
            <c:strRef>
              <c:f>Лист1!$G$4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Лист1!$G$5:$G$20</c:f>
              <c:numCache>
                <c:formatCode>General</c:formatCode>
                <c:ptCount val="16"/>
                <c:pt idx="0">
                  <c:v>1769</c:v>
                </c:pt>
                <c:pt idx="1">
                  <c:v>1532</c:v>
                </c:pt>
                <c:pt idx="2">
                  <c:v>4491</c:v>
                </c:pt>
                <c:pt idx="3">
                  <c:v>2070</c:v>
                </c:pt>
                <c:pt idx="4">
                  <c:v>4100</c:v>
                </c:pt>
                <c:pt idx="5">
                  <c:v>3245</c:v>
                </c:pt>
                <c:pt idx="6">
                  <c:v>2226</c:v>
                </c:pt>
                <c:pt idx="7">
                  <c:v>4112</c:v>
                </c:pt>
                <c:pt idx="8">
                  <c:v>1851</c:v>
                </c:pt>
                <c:pt idx="9">
                  <c:v>2477</c:v>
                </c:pt>
                <c:pt idx="10">
                  <c:v>1482</c:v>
                </c:pt>
                <c:pt idx="11">
                  <c:v>1896</c:v>
                </c:pt>
                <c:pt idx="12">
                  <c:v>2019</c:v>
                </c:pt>
                <c:pt idx="13">
                  <c:v>8948</c:v>
                </c:pt>
                <c:pt idx="14">
                  <c:v>1994</c:v>
                </c:pt>
                <c:pt idx="15">
                  <c:v>1018</c:v>
                </c:pt>
              </c:numCache>
            </c:numRef>
          </c:val>
        </c:ser>
        <c:ser>
          <c:idx val="5"/>
          <c:order val="5"/>
          <c:tx>
            <c:strRef>
              <c:f>Лист1!$H$4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Лист1!$B$5:$B$20</c:f>
              <c:strCache>
                <c:ptCount val="16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Жамбыльская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Мангыстауская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ЮКО</c:v>
                </c:pt>
                <c:pt idx="14">
                  <c:v>г. Алматы</c:v>
                </c:pt>
                <c:pt idx="15">
                  <c:v>г. Астаны</c:v>
                </c:pt>
              </c:strCache>
            </c:strRef>
          </c:cat>
          <c:val>
            <c:numRef>
              <c:f>Лист1!$H$5:$H$20</c:f>
              <c:numCache>
                <c:formatCode>General</c:formatCode>
                <c:ptCount val="16"/>
                <c:pt idx="0">
                  <c:v>1832</c:v>
                </c:pt>
                <c:pt idx="1">
                  <c:v>1556</c:v>
                </c:pt>
                <c:pt idx="2">
                  <c:v>4419</c:v>
                </c:pt>
                <c:pt idx="3">
                  <c:v>1959</c:v>
                </c:pt>
                <c:pt idx="4">
                  <c:v>4156</c:v>
                </c:pt>
                <c:pt idx="5">
                  <c:v>3331</c:v>
                </c:pt>
                <c:pt idx="6">
                  <c:v>2222</c:v>
                </c:pt>
                <c:pt idx="7">
                  <c:v>4074</c:v>
                </c:pt>
                <c:pt idx="8">
                  <c:v>1983</c:v>
                </c:pt>
                <c:pt idx="9">
                  <c:v>2508</c:v>
                </c:pt>
                <c:pt idx="10">
                  <c:v>1271</c:v>
                </c:pt>
                <c:pt idx="11">
                  <c:v>1909</c:v>
                </c:pt>
                <c:pt idx="12">
                  <c:v>1966</c:v>
                </c:pt>
                <c:pt idx="13">
                  <c:v>8847</c:v>
                </c:pt>
                <c:pt idx="14">
                  <c:v>2011</c:v>
                </c:pt>
                <c:pt idx="15">
                  <c:v>921</c:v>
                </c:pt>
              </c:numCache>
            </c:numRef>
          </c:val>
        </c:ser>
        <c:shape val="cylinder"/>
        <c:axId val="125372288"/>
        <c:axId val="125793408"/>
        <c:axId val="0"/>
      </c:bar3DChart>
      <c:catAx>
        <c:axId val="125372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5793408"/>
        <c:crosses val="autoZero"/>
        <c:auto val="1"/>
        <c:lblAlgn val="ctr"/>
        <c:lblOffset val="100"/>
      </c:catAx>
      <c:valAx>
        <c:axId val="125793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3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34801419054"/>
          <c:y val="0.15315745283605281"/>
          <c:w val="9.0999971157451565E-2"/>
          <c:h val="0.390982021985399"/>
        </c:manualLayout>
      </c:layout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Казахстан</c:v>
                </c:pt>
                <c:pt idx="1">
                  <c:v>Франция</c:v>
                </c:pt>
                <c:pt idx="2">
                  <c:v>Германия</c:v>
                </c:pt>
                <c:pt idx="3">
                  <c:v>Австрия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16</c:v>
                </c:pt>
                <c:pt idx="2">
                  <c:v>23</c:v>
                </c:pt>
                <c:pt idx="3">
                  <c:v>25</c:v>
                </c:pt>
              </c:numCache>
            </c:numRef>
          </c:val>
        </c:ser>
        <c:axId val="95864704"/>
        <c:axId val="95866240"/>
      </c:barChart>
      <c:catAx>
        <c:axId val="95864704"/>
        <c:scaling>
          <c:orientation val="minMax"/>
        </c:scaling>
        <c:axPos val="b"/>
        <c:numFmt formatCode="General" sourceLinked="1"/>
        <c:tickLblPos val="nextTo"/>
        <c:crossAx val="95866240"/>
        <c:crosses val="autoZero"/>
        <c:auto val="1"/>
        <c:lblAlgn val="ctr"/>
        <c:lblOffset val="100"/>
      </c:catAx>
      <c:valAx>
        <c:axId val="95866240"/>
        <c:scaling>
          <c:orientation val="minMax"/>
        </c:scaling>
        <c:axPos val="l"/>
        <c:majorGridlines/>
        <c:numFmt formatCode="General" sourceLinked="1"/>
        <c:tickLblPos val="nextTo"/>
        <c:crossAx val="9586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72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5"/>
      <c:rotY val="110"/>
      <c:perspective val="0"/>
    </c:view3D>
    <c:plotArea>
      <c:layout>
        <c:manualLayout>
          <c:layoutTarget val="inner"/>
          <c:xMode val="edge"/>
          <c:yMode val="edge"/>
          <c:x val="3.5806611762761696E-3"/>
          <c:y val="3.7140629597832778E-2"/>
          <c:w val="0.99641930807377244"/>
          <c:h val="0.9564380751803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explosion val="9"/>
          <c:dPt>
            <c:idx val="0"/>
            <c:explosion val="33"/>
          </c:dPt>
          <c:dPt>
            <c:idx val="1"/>
            <c:explosion val="0"/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0.39100000000000185</c:v>
                </c:pt>
                <c:pt idx="1">
                  <c:v>0.60900000000000065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6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45"/>
      <c:rotY val="110"/>
      <c:perspective val="0"/>
    </c:view3D>
    <c:plotArea>
      <c:layout>
        <c:manualLayout>
          <c:layoutTarget val="inner"/>
          <c:xMode val="edge"/>
          <c:yMode val="edge"/>
          <c:x val="1.7353056941803793E-3"/>
          <c:y val="7.4604280234201945E-2"/>
          <c:w val="0.94919080427446922"/>
          <c:h val="0.8599405194082433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explosion val="45"/>
          <c:dPt>
            <c:idx val="1"/>
            <c:explosion val="1"/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0.39100000000000196</c:v>
                </c:pt>
                <c:pt idx="1">
                  <c:v>0.60900000000000065</c:v>
                </c:pt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6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Врачи (в 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Врачи (в 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Врачи (в 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Врачи (в %)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51.3</c:v>
                </c:pt>
              </c:numCache>
            </c:numRef>
          </c:val>
        </c:ser>
        <c:axId val="117636480"/>
        <c:axId val="118208000"/>
      </c:barChart>
      <c:catAx>
        <c:axId val="117636480"/>
        <c:scaling>
          <c:orientation val="minMax"/>
        </c:scaling>
        <c:axPos val="b"/>
        <c:tickLblPos val="nextTo"/>
        <c:crossAx val="118208000"/>
        <c:crosses val="autoZero"/>
        <c:auto val="1"/>
        <c:lblAlgn val="ctr"/>
        <c:lblOffset val="100"/>
      </c:catAx>
      <c:valAx>
        <c:axId val="118208000"/>
        <c:scaling>
          <c:orientation val="minMax"/>
        </c:scaling>
        <c:axPos val="l"/>
        <c:majorGridlines/>
        <c:numFmt formatCode="General" sourceLinked="1"/>
        <c:tickLblPos val="nextTo"/>
        <c:crossAx val="11763648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Средний медицинский персонал (в %)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Средний медицинский персонал (в %)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Средний медицинский персонал (в %)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Средний медицинский персонал (в %)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axId val="123666432"/>
        <c:axId val="123667968"/>
      </c:barChart>
      <c:catAx>
        <c:axId val="123666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3667968"/>
        <c:crosses val="autoZero"/>
        <c:auto val="1"/>
        <c:lblAlgn val="ctr"/>
        <c:lblOffset val="100"/>
      </c:catAx>
      <c:valAx>
        <c:axId val="1236679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36664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ВСМП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648</c:v>
                </c:pt>
                <c:pt idx="1">
                  <c:v>2814</c:v>
                </c:pt>
                <c:pt idx="2">
                  <c:v>2673</c:v>
                </c:pt>
                <c:pt idx="3">
                  <c:v>1638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МБ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275</c:v>
                </c:pt>
                <c:pt idx="3">
                  <c:v>138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Платные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Лист2!$D$2:$D$5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66</c:v>
                </c:pt>
                <c:pt idx="3">
                  <c:v>226</c:v>
                </c:pt>
              </c:numCache>
            </c:numRef>
          </c:val>
        </c:ser>
        <c:dLbls>
          <c:showVal val="1"/>
        </c:dLbls>
        <c:shape val="box"/>
        <c:axId val="133160320"/>
        <c:axId val="95532160"/>
        <c:axId val="0"/>
      </c:bar3DChart>
      <c:catAx>
        <c:axId val="13316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532160"/>
        <c:crosses val="autoZero"/>
        <c:auto val="1"/>
        <c:lblAlgn val="ctr"/>
        <c:lblOffset val="100"/>
      </c:catAx>
      <c:valAx>
        <c:axId val="95532160"/>
        <c:scaling>
          <c:orientation val="minMax"/>
        </c:scaling>
        <c:axPos val="l"/>
        <c:majorGridlines/>
        <c:numFmt formatCode="General" sourceLinked="1"/>
        <c:tickLblPos val="nextTo"/>
        <c:crossAx val="1331603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1D4C2-101D-4948-A0BF-2C7B89FB66F6}" type="doc">
      <dgm:prSet loTypeId="urn:microsoft.com/office/officeart/2005/8/layout/radial4" loCatId="relationship" qsTypeId="urn:microsoft.com/office/officeart/2005/8/quickstyle/simple1#10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BC7511D-227F-40DF-831F-E7CC308FE699}">
      <dgm:prSet phldrT="[Текст]"/>
      <dgm:spPr/>
      <dgm:t>
        <a:bodyPr/>
        <a:lstStyle/>
        <a:p>
          <a:r>
            <a:rPr lang="ru-RU" b="1" dirty="0" smtClean="0"/>
            <a:t>Совершенствование организационной системы</a:t>
          </a:r>
          <a:endParaRPr lang="ru-RU" b="1" dirty="0"/>
        </a:p>
      </dgm:t>
    </dgm:pt>
    <dgm:pt modelId="{214ACE6E-6A74-4781-9697-0DE876A1FCBC}" type="parTrans" cxnId="{9AD7E127-0BDE-4E5C-A3B4-7274D0DD1DE1}">
      <dgm:prSet/>
      <dgm:spPr/>
      <dgm:t>
        <a:bodyPr/>
        <a:lstStyle/>
        <a:p>
          <a:endParaRPr lang="ru-RU" dirty="0"/>
        </a:p>
      </dgm:t>
    </dgm:pt>
    <dgm:pt modelId="{4D743A6A-C030-4B7E-AA49-DA0165F52F36}" type="sibTrans" cxnId="{9AD7E127-0BDE-4E5C-A3B4-7274D0DD1DE1}">
      <dgm:prSet/>
      <dgm:spPr/>
      <dgm:t>
        <a:bodyPr/>
        <a:lstStyle/>
        <a:p>
          <a:endParaRPr lang="ru-RU"/>
        </a:p>
      </dgm:t>
    </dgm:pt>
    <dgm:pt modelId="{B2756539-A781-4B82-8A8D-C301D8211CCB}">
      <dgm:prSet phldrT="[Текст]"/>
      <dgm:spPr/>
      <dgm:t>
        <a:bodyPr/>
        <a:lstStyle/>
        <a:p>
          <a:r>
            <a:rPr lang="ru-RU" b="1" dirty="0" smtClean="0"/>
            <a:t>Подготовленные медицинские кадры</a:t>
          </a:r>
          <a:endParaRPr lang="ru-RU" b="1" dirty="0"/>
        </a:p>
      </dgm:t>
    </dgm:pt>
    <dgm:pt modelId="{2989E743-95FA-4B98-ACBA-2DC2DACD11BC}" type="parTrans" cxnId="{D82BFF8E-66AC-47BB-B380-5D76650D01E7}">
      <dgm:prSet/>
      <dgm:spPr/>
      <dgm:t>
        <a:bodyPr/>
        <a:lstStyle/>
        <a:p>
          <a:endParaRPr lang="ru-RU" dirty="0"/>
        </a:p>
      </dgm:t>
    </dgm:pt>
    <dgm:pt modelId="{303AE4A3-D182-47AD-8C8A-320677A51742}" type="sibTrans" cxnId="{D82BFF8E-66AC-47BB-B380-5D76650D01E7}">
      <dgm:prSet/>
      <dgm:spPr/>
      <dgm:t>
        <a:bodyPr/>
        <a:lstStyle/>
        <a:p>
          <a:endParaRPr lang="ru-RU"/>
        </a:p>
      </dgm:t>
    </dgm:pt>
    <dgm:pt modelId="{2A9FF5AF-D3CA-4565-ABFF-D7319382E8BE}">
      <dgm:prSet phldrT="[Текст]"/>
      <dgm:spPr/>
      <dgm:t>
        <a:bodyPr/>
        <a:lstStyle/>
        <a:p>
          <a:r>
            <a:rPr lang="ru-RU" b="1" dirty="0" smtClean="0"/>
            <a:t>Обеспечение: финансовое, ресурсное, правовое и т.д.</a:t>
          </a:r>
          <a:endParaRPr lang="ru-RU" b="1" dirty="0"/>
        </a:p>
      </dgm:t>
    </dgm:pt>
    <dgm:pt modelId="{76B9C8DA-56DA-4162-B672-E494980EA09B}" type="parTrans" cxnId="{8B6F54B6-885E-492D-872B-F096960A0157}">
      <dgm:prSet/>
      <dgm:spPr/>
      <dgm:t>
        <a:bodyPr/>
        <a:lstStyle/>
        <a:p>
          <a:endParaRPr lang="ru-RU" dirty="0"/>
        </a:p>
      </dgm:t>
    </dgm:pt>
    <dgm:pt modelId="{A64D5ED8-8F9D-4E3E-9FCC-F503238E02E5}" type="sibTrans" cxnId="{8B6F54B6-885E-492D-872B-F096960A0157}">
      <dgm:prSet/>
      <dgm:spPr/>
      <dgm:t>
        <a:bodyPr/>
        <a:lstStyle/>
        <a:p>
          <a:endParaRPr lang="ru-RU"/>
        </a:p>
      </dgm:t>
    </dgm:pt>
    <dgm:pt modelId="{E6DF184A-8479-4576-9137-E252E0E94FE5}">
      <dgm:prSet phldrT="[Текст]"/>
      <dgm:spPr/>
      <dgm:t>
        <a:bodyPr/>
        <a:lstStyle/>
        <a:p>
          <a:r>
            <a:rPr lang="ru-RU" b="1" dirty="0" smtClean="0"/>
            <a:t>Эффективное функционирование Центра</a:t>
          </a:r>
          <a:endParaRPr lang="ru-RU" b="1" dirty="0"/>
        </a:p>
      </dgm:t>
    </dgm:pt>
    <dgm:pt modelId="{5E72A910-1689-497B-B39F-420126918041}" type="sibTrans" cxnId="{0D482366-190F-4856-95DA-0025EA19AD58}">
      <dgm:prSet/>
      <dgm:spPr/>
      <dgm:t>
        <a:bodyPr/>
        <a:lstStyle/>
        <a:p>
          <a:endParaRPr lang="ru-RU"/>
        </a:p>
      </dgm:t>
    </dgm:pt>
    <dgm:pt modelId="{FAF08B63-BBE2-4FA7-A26F-1B177920F53D}" type="parTrans" cxnId="{0D482366-190F-4856-95DA-0025EA19AD58}">
      <dgm:prSet/>
      <dgm:spPr/>
      <dgm:t>
        <a:bodyPr/>
        <a:lstStyle/>
        <a:p>
          <a:endParaRPr lang="ru-RU"/>
        </a:p>
      </dgm:t>
    </dgm:pt>
    <dgm:pt modelId="{2429F455-8E7A-4873-855A-BB1115E68561}" type="pres">
      <dgm:prSet presAssocID="{4C81D4C2-101D-4948-A0BF-2C7B89FB66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2798A-AB69-4F26-A817-C1C5F24C1B77}" type="pres">
      <dgm:prSet presAssocID="{E6DF184A-8479-4576-9137-E252E0E94FE5}" presName="centerShape" presStyleLbl="node0" presStyleIdx="0" presStyleCnt="1" custScaleX="396097" custScaleY="52153"/>
      <dgm:spPr/>
      <dgm:t>
        <a:bodyPr/>
        <a:lstStyle/>
        <a:p>
          <a:endParaRPr lang="ru-RU"/>
        </a:p>
      </dgm:t>
    </dgm:pt>
    <dgm:pt modelId="{A4BD2487-6946-4E56-B411-1584FE3009C8}" type="pres">
      <dgm:prSet presAssocID="{214ACE6E-6A74-4781-9697-0DE876A1FCB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D3E4F2B-0C07-4A0B-9777-1F364054E16A}" type="pres">
      <dgm:prSet presAssocID="{BBC7511D-227F-40DF-831F-E7CC308FE699}" presName="node" presStyleLbl="node1" presStyleIdx="0" presStyleCnt="3" custScaleX="124526" custScaleY="103561" custRadScaleRad="166581" custRadScaleInc="14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4FA10-CA17-456E-8DDD-838DC378CF2D}" type="pres">
      <dgm:prSet presAssocID="{2989E743-95FA-4B98-ACBA-2DC2DACD11B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90AD9D8-8070-4779-86A4-058761434CC4}" type="pres">
      <dgm:prSet presAssocID="{B2756539-A781-4B82-8A8D-C301D8211CCB}" presName="node" presStyleLbl="node1" presStyleIdx="1" presStyleCnt="3" custScaleX="122631" custScaleY="104971" custRadScaleRad="162803" custRadScaleInc="8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FAE11-7828-4B36-ACF4-9D115F429131}" type="pres">
      <dgm:prSet presAssocID="{76B9C8DA-56DA-4162-B672-E494980EA09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8D17C4D-29F1-4E50-BFCE-6A15E6E127D9}" type="pres">
      <dgm:prSet presAssocID="{2A9FF5AF-D3CA-4565-ABFF-D7319382E8BE}" presName="node" presStyleLbl="node1" presStyleIdx="2" presStyleCnt="3" custScaleX="124525" custScaleY="103568" custRadScaleRad="108836" custRadScaleInc="-9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898B1-D141-41E2-8EE6-6DB5C85A987B}" type="presOf" srcId="{214ACE6E-6A74-4781-9697-0DE876A1FCBC}" destId="{A4BD2487-6946-4E56-B411-1584FE3009C8}" srcOrd="0" destOrd="0" presId="urn:microsoft.com/office/officeart/2005/8/layout/radial4"/>
    <dgm:cxn modelId="{FF0BE916-A97C-486A-96FE-99C2763071C5}" type="presOf" srcId="{2A9FF5AF-D3CA-4565-ABFF-D7319382E8BE}" destId="{48D17C4D-29F1-4E50-BFCE-6A15E6E127D9}" srcOrd="0" destOrd="0" presId="urn:microsoft.com/office/officeart/2005/8/layout/radial4"/>
    <dgm:cxn modelId="{492F4613-BAE8-4006-A511-C40A8D3C41CD}" type="presOf" srcId="{BBC7511D-227F-40DF-831F-E7CC308FE699}" destId="{0D3E4F2B-0C07-4A0B-9777-1F364054E16A}" srcOrd="0" destOrd="0" presId="urn:microsoft.com/office/officeart/2005/8/layout/radial4"/>
    <dgm:cxn modelId="{833B824B-68B2-4F80-A299-BF207742B727}" type="presOf" srcId="{76B9C8DA-56DA-4162-B672-E494980EA09B}" destId="{E27FAE11-7828-4B36-ACF4-9D115F429131}" srcOrd="0" destOrd="0" presId="urn:microsoft.com/office/officeart/2005/8/layout/radial4"/>
    <dgm:cxn modelId="{D132F5AC-C5D2-4D78-9273-B6CC55CE4772}" type="presOf" srcId="{4C81D4C2-101D-4948-A0BF-2C7B89FB66F6}" destId="{2429F455-8E7A-4873-855A-BB1115E68561}" srcOrd="0" destOrd="0" presId="urn:microsoft.com/office/officeart/2005/8/layout/radial4"/>
    <dgm:cxn modelId="{0D482366-190F-4856-95DA-0025EA19AD58}" srcId="{4C81D4C2-101D-4948-A0BF-2C7B89FB66F6}" destId="{E6DF184A-8479-4576-9137-E252E0E94FE5}" srcOrd="0" destOrd="0" parTransId="{FAF08B63-BBE2-4FA7-A26F-1B177920F53D}" sibTransId="{5E72A910-1689-497B-B39F-420126918041}"/>
    <dgm:cxn modelId="{9FAAB903-7F4E-44E6-A361-C016D22CF625}" type="presOf" srcId="{B2756539-A781-4B82-8A8D-C301D8211CCB}" destId="{290AD9D8-8070-4779-86A4-058761434CC4}" srcOrd="0" destOrd="0" presId="urn:microsoft.com/office/officeart/2005/8/layout/radial4"/>
    <dgm:cxn modelId="{8B6F54B6-885E-492D-872B-F096960A0157}" srcId="{E6DF184A-8479-4576-9137-E252E0E94FE5}" destId="{2A9FF5AF-D3CA-4565-ABFF-D7319382E8BE}" srcOrd="2" destOrd="0" parTransId="{76B9C8DA-56DA-4162-B672-E494980EA09B}" sibTransId="{A64D5ED8-8F9D-4E3E-9FCC-F503238E02E5}"/>
    <dgm:cxn modelId="{1C2AC160-6734-4A24-ACF8-C982C8428412}" type="presOf" srcId="{E6DF184A-8479-4576-9137-E252E0E94FE5}" destId="{8362798A-AB69-4F26-A817-C1C5F24C1B77}" srcOrd="0" destOrd="0" presId="urn:microsoft.com/office/officeart/2005/8/layout/radial4"/>
    <dgm:cxn modelId="{83A0CC6B-E3C9-43D7-AD6B-D9BB08FC10A0}" type="presOf" srcId="{2989E743-95FA-4B98-ACBA-2DC2DACD11BC}" destId="{36C4FA10-CA17-456E-8DDD-838DC378CF2D}" srcOrd="0" destOrd="0" presId="urn:microsoft.com/office/officeart/2005/8/layout/radial4"/>
    <dgm:cxn modelId="{D82BFF8E-66AC-47BB-B380-5D76650D01E7}" srcId="{E6DF184A-8479-4576-9137-E252E0E94FE5}" destId="{B2756539-A781-4B82-8A8D-C301D8211CCB}" srcOrd="1" destOrd="0" parTransId="{2989E743-95FA-4B98-ACBA-2DC2DACD11BC}" sibTransId="{303AE4A3-D182-47AD-8C8A-320677A51742}"/>
    <dgm:cxn modelId="{9AD7E127-0BDE-4E5C-A3B4-7274D0DD1DE1}" srcId="{E6DF184A-8479-4576-9137-E252E0E94FE5}" destId="{BBC7511D-227F-40DF-831F-E7CC308FE699}" srcOrd="0" destOrd="0" parTransId="{214ACE6E-6A74-4781-9697-0DE876A1FCBC}" sibTransId="{4D743A6A-C030-4B7E-AA49-DA0165F52F36}"/>
    <dgm:cxn modelId="{8AC8E473-1E5C-41DF-A133-E413D0285472}" type="presParOf" srcId="{2429F455-8E7A-4873-855A-BB1115E68561}" destId="{8362798A-AB69-4F26-A817-C1C5F24C1B77}" srcOrd="0" destOrd="0" presId="urn:microsoft.com/office/officeart/2005/8/layout/radial4"/>
    <dgm:cxn modelId="{2A3D0F32-23B1-41AD-8733-FC3A95344B69}" type="presParOf" srcId="{2429F455-8E7A-4873-855A-BB1115E68561}" destId="{A4BD2487-6946-4E56-B411-1584FE3009C8}" srcOrd="1" destOrd="0" presId="urn:microsoft.com/office/officeart/2005/8/layout/radial4"/>
    <dgm:cxn modelId="{EF5EE6C0-C837-4293-A55F-55D371DE6624}" type="presParOf" srcId="{2429F455-8E7A-4873-855A-BB1115E68561}" destId="{0D3E4F2B-0C07-4A0B-9777-1F364054E16A}" srcOrd="2" destOrd="0" presId="urn:microsoft.com/office/officeart/2005/8/layout/radial4"/>
    <dgm:cxn modelId="{0422F8FB-C32D-4FF8-BF53-054595F8AACF}" type="presParOf" srcId="{2429F455-8E7A-4873-855A-BB1115E68561}" destId="{36C4FA10-CA17-456E-8DDD-838DC378CF2D}" srcOrd="3" destOrd="0" presId="urn:microsoft.com/office/officeart/2005/8/layout/radial4"/>
    <dgm:cxn modelId="{616497F1-31E4-42E7-A108-1D4DA741D0B7}" type="presParOf" srcId="{2429F455-8E7A-4873-855A-BB1115E68561}" destId="{290AD9D8-8070-4779-86A4-058761434CC4}" srcOrd="4" destOrd="0" presId="urn:microsoft.com/office/officeart/2005/8/layout/radial4"/>
    <dgm:cxn modelId="{47C1B5F3-C27C-4344-BBBB-98D276E3721A}" type="presParOf" srcId="{2429F455-8E7A-4873-855A-BB1115E68561}" destId="{E27FAE11-7828-4B36-ACF4-9D115F429131}" srcOrd="5" destOrd="0" presId="urn:microsoft.com/office/officeart/2005/8/layout/radial4"/>
    <dgm:cxn modelId="{281126C5-3F7A-445B-875D-1CD4F9C6F675}" type="presParOf" srcId="{2429F455-8E7A-4873-855A-BB1115E68561}" destId="{48D17C4D-29F1-4E50-BFCE-6A15E6E127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9F7293-AA51-4514-8DE3-3668D163F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437A0-542F-4F0A-B59F-609ECFEF48AD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Ортезирование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2BE0EC82-D9E4-41A2-A8A2-CD074DF83E8D}" type="parTrans" cxnId="{0F69FF65-F572-480A-995A-85C05BADE7B7}">
      <dgm:prSet/>
      <dgm:spPr/>
      <dgm:t>
        <a:bodyPr/>
        <a:lstStyle/>
        <a:p>
          <a:endParaRPr lang="ru-RU"/>
        </a:p>
      </dgm:t>
    </dgm:pt>
    <dgm:pt modelId="{44AAEAE8-8B28-4421-9554-2B4731CCAA98}" type="sibTrans" cxnId="{0F69FF65-F572-480A-995A-85C05BADE7B7}">
      <dgm:prSet/>
      <dgm:spPr/>
      <dgm:t>
        <a:bodyPr/>
        <a:lstStyle/>
        <a:p>
          <a:endParaRPr lang="ru-RU"/>
        </a:p>
      </dgm:t>
    </dgm:pt>
    <dgm:pt modelId="{BCC6F5F4-B1C0-4E86-93E6-31EAC2DBE581}" type="pres">
      <dgm:prSet presAssocID="{399F7293-AA51-4514-8DE3-3668D163F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A67B1-6F38-48A7-8EAF-2A98582066E0}" type="pres">
      <dgm:prSet presAssocID="{514437A0-542F-4F0A-B59F-609ECFEF48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A293CA-9456-4DA1-8B35-3086BBD98046}" type="presOf" srcId="{399F7293-AA51-4514-8DE3-3668D163FC88}" destId="{BCC6F5F4-B1C0-4E86-93E6-31EAC2DBE581}" srcOrd="0" destOrd="0" presId="urn:microsoft.com/office/officeart/2005/8/layout/vList2"/>
    <dgm:cxn modelId="{0F69FF65-F572-480A-995A-85C05BADE7B7}" srcId="{399F7293-AA51-4514-8DE3-3668D163FC88}" destId="{514437A0-542F-4F0A-B59F-609ECFEF48AD}" srcOrd="0" destOrd="0" parTransId="{2BE0EC82-D9E4-41A2-A8A2-CD074DF83E8D}" sibTransId="{44AAEAE8-8B28-4421-9554-2B4731CCAA98}"/>
    <dgm:cxn modelId="{4D2651C8-4311-4007-9A3D-B25F8D5EA666}" type="presOf" srcId="{514437A0-542F-4F0A-B59F-609ECFEF48AD}" destId="{40DA67B1-6F38-48A7-8EAF-2A98582066E0}" srcOrd="0" destOrd="0" presId="urn:microsoft.com/office/officeart/2005/8/layout/vList2"/>
    <dgm:cxn modelId="{D5CE2202-777A-4279-96E8-41061DF6A983}" type="presParOf" srcId="{BCC6F5F4-B1C0-4E86-93E6-31EAC2DBE581}" destId="{40DA67B1-6F38-48A7-8EAF-2A98582066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04FF70-F081-41DF-A298-44551A4FA8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6BF97-DDBF-4563-8DE3-642C1EB5658A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kk-KZ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Исходы лечения 2007- 2010 гг</a:t>
          </a:r>
          <a:r>
            <a:rPr lang="ru-RU" sz="32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3200" b="1" dirty="0"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F06193D-E3D9-40EE-A365-1B7ECD3598EE}" type="parTrans" cxnId="{CD231E10-9361-48F9-92CF-BA22CE924F70}">
      <dgm:prSet/>
      <dgm:spPr/>
      <dgm:t>
        <a:bodyPr/>
        <a:lstStyle/>
        <a:p>
          <a:endParaRPr lang="ru-RU"/>
        </a:p>
      </dgm:t>
    </dgm:pt>
    <dgm:pt modelId="{0D0BE5FD-22E4-44DC-8046-79182B7B7F38}" type="sibTrans" cxnId="{CD231E10-9361-48F9-92CF-BA22CE924F70}">
      <dgm:prSet/>
      <dgm:spPr/>
      <dgm:t>
        <a:bodyPr/>
        <a:lstStyle/>
        <a:p>
          <a:endParaRPr lang="ru-RU"/>
        </a:p>
      </dgm:t>
    </dgm:pt>
    <dgm:pt modelId="{BF4BFCE8-10D4-4ECD-99DE-D827E3D1ACFF}" type="pres">
      <dgm:prSet presAssocID="{7504FF70-F081-41DF-A298-44551A4FA8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6366B4-A554-4C4D-89AA-A4984B95D1EF}" type="pres">
      <dgm:prSet presAssocID="{BAE6BF97-DDBF-4563-8DE3-642C1EB565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187BE-FFDE-4718-8A63-2A0012329378}" type="presOf" srcId="{7504FF70-F081-41DF-A298-44551A4FA810}" destId="{BF4BFCE8-10D4-4ECD-99DE-D827E3D1ACFF}" srcOrd="0" destOrd="0" presId="urn:microsoft.com/office/officeart/2005/8/layout/vList2"/>
    <dgm:cxn modelId="{CD231E10-9361-48F9-92CF-BA22CE924F70}" srcId="{7504FF70-F081-41DF-A298-44551A4FA810}" destId="{BAE6BF97-DDBF-4563-8DE3-642C1EB5658A}" srcOrd="0" destOrd="0" parTransId="{5F06193D-E3D9-40EE-A365-1B7ECD3598EE}" sibTransId="{0D0BE5FD-22E4-44DC-8046-79182B7B7F38}"/>
    <dgm:cxn modelId="{B6C9D3ED-5AC4-438D-9424-65E614909A20}" type="presOf" srcId="{BAE6BF97-DDBF-4563-8DE3-642C1EB5658A}" destId="{F46366B4-A554-4C4D-89AA-A4984B95D1EF}" srcOrd="0" destOrd="0" presId="urn:microsoft.com/office/officeart/2005/8/layout/vList2"/>
    <dgm:cxn modelId="{A1D27813-7B42-47B2-9980-8EB9447602F4}" type="presParOf" srcId="{BF4BFCE8-10D4-4ECD-99DE-D827E3D1ACFF}" destId="{F46366B4-A554-4C4D-89AA-A4984B95D1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C00C3-9C4C-4B6B-A2DD-7D95F58DDBCE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B797602-EF3B-4C31-AE24-1563E370DDC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Командная оценка пациентов при выписке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23883C4-32FE-41B0-8547-BFB8168854CD}" type="parTrans" cxnId="{F679C6F7-07D8-4A9C-B3FF-9E881C688D4E}">
      <dgm:prSet/>
      <dgm:spPr/>
      <dgm:t>
        <a:bodyPr/>
        <a:lstStyle/>
        <a:p>
          <a:endParaRPr lang="ru-RU"/>
        </a:p>
      </dgm:t>
    </dgm:pt>
    <dgm:pt modelId="{BC41977F-5352-41D7-AC13-DEEAD7E0C614}" type="sibTrans" cxnId="{F679C6F7-07D8-4A9C-B3FF-9E881C688D4E}">
      <dgm:prSet/>
      <dgm:spPr/>
      <dgm:t>
        <a:bodyPr/>
        <a:lstStyle/>
        <a:p>
          <a:endParaRPr lang="ru-RU"/>
        </a:p>
      </dgm:t>
    </dgm:pt>
    <dgm:pt modelId="{6C0E46E6-E67C-45BB-9540-84659570781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Оценка результатов реабилитации </a:t>
          </a:r>
          <a:endParaRPr lang="en-US" sz="12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200" b="1" dirty="0" smtClean="0">
              <a:latin typeface="Arial" pitchFamily="34" charset="0"/>
              <a:cs typeface="Arial" pitchFamily="34" charset="0"/>
            </a:rPr>
            <a:t>по международным шкалам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Шкала спастичности Ашфорта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Шкала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GMFCS</a:t>
          </a:r>
        </a:p>
        <a:p>
          <a:pPr algn="l"/>
          <a:r>
            <a:rPr lang="en-US" sz="1200" dirty="0" smtClean="0">
              <a:latin typeface="Arial" pitchFamily="34" charset="0"/>
              <a:cs typeface="Arial" pitchFamily="34" charset="0"/>
            </a:rPr>
            <a:t>- 100% </a:t>
          </a:r>
          <a:r>
            <a:rPr lang="ru-RU" sz="1200" dirty="0" err="1" smtClean="0">
              <a:latin typeface="Arial" pitchFamily="34" charset="0"/>
              <a:cs typeface="Arial" pitchFamily="34" charset="0"/>
            </a:rPr>
            <a:t>психо-эмоциональная</a:t>
          </a:r>
          <a:r>
            <a:rPr lang="ru-RU" sz="1200" dirty="0" smtClean="0">
              <a:latin typeface="Arial" pitchFamily="34" charset="0"/>
              <a:cs typeface="Arial" pitchFamily="34" charset="0"/>
            </a:rPr>
            <a:t> шкала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Шкала бытовой адаптации и самообслуживания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 -Оценка динамики двигательных нарушений</a:t>
          </a:r>
        </a:p>
      </dgm:t>
    </dgm:pt>
    <dgm:pt modelId="{FAA0AE41-CE71-4BC5-969B-8D1C4635D039}" type="parTrans" cxnId="{3232366A-D5E9-4F39-8968-260F66C22983}">
      <dgm:prSet/>
      <dgm:spPr/>
      <dgm:t>
        <a:bodyPr/>
        <a:lstStyle/>
        <a:p>
          <a:endParaRPr lang="ru-RU"/>
        </a:p>
      </dgm:t>
    </dgm:pt>
    <dgm:pt modelId="{DC7CEAAE-AB70-467A-B135-828788A5664A}" type="sibTrans" cxnId="{3232366A-D5E9-4F39-8968-260F66C22983}">
      <dgm:prSet/>
      <dgm:spPr/>
      <dgm:t>
        <a:bodyPr/>
        <a:lstStyle/>
        <a:p>
          <a:endParaRPr lang="ru-RU"/>
        </a:p>
      </dgm:t>
    </dgm:pt>
    <dgm:pt modelId="{E18EF5B3-7A18-4D24-9907-54ABA921E215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Реабилитация</a:t>
          </a:r>
        </a:p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Оказание качественной и безопасной медицинской помощи</a:t>
          </a:r>
        </a:p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Применение  инновационных технологий</a:t>
          </a:r>
        </a:p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Применение навыков бытовой адаптации и самообслуживания</a:t>
          </a:r>
        </a:p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Обучение пациентов и семьи (школа мам, школа диабета</a:t>
          </a:r>
          <a:r>
            <a:rPr lang="ru-RU" sz="1000" dirty="0" smtClean="0"/>
            <a:t>) </a:t>
          </a:r>
        </a:p>
      </dgm:t>
    </dgm:pt>
    <dgm:pt modelId="{82FC8175-4F8A-4526-977A-B481C2B9476F}" type="parTrans" cxnId="{152C78B6-2E46-4713-B4D5-91740B68059D}">
      <dgm:prSet/>
      <dgm:spPr/>
      <dgm:t>
        <a:bodyPr/>
        <a:lstStyle/>
        <a:p>
          <a:endParaRPr lang="ru-RU"/>
        </a:p>
      </dgm:t>
    </dgm:pt>
    <dgm:pt modelId="{2F3D32B6-6F84-4879-9783-EC0A4165FFF0}" type="sibTrans" cxnId="{152C78B6-2E46-4713-B4D5-91740B68059D}">
      <dgm:prSet/>
      <dgm:spPr/>
      <dgm:t>
        <a:bodyPr/>
        <a:lstStyle/>
        <a:p>
          <a:endParaRPr lang="ru-RU"/>
        </a:p>
      </dgm:t>
    </dgm:pt>
    <dgm:pt modelId="{D6014D22-7C79-4595-AC14-123364E1BFC7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Командная оценка пациента при поступлении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Определение реабилитационного потенциала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Выставление цели реабилитации</a:t>
          </a: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Назначение индивидуальной программы реабилитации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B80D1D7-EE54-45ED-A7F6-9AAF1FC8B5DC}" type="parTrans" cxnId="{926B225B-276C-4CF9-A623-3E038B2AF6B8}">
      <dgm:prSet/>
      <dgm:spPr/>
      <dgm:t>
        <a:bodyPr/>
        <a:lstStyle/>
        <a:p>
          <a:endParaRPr lang="ru-RU"/>
        </a:p>
      </dgm:t>
    </dgm:pt>
    <dgm:pt modelId="{F53C363F-2E26-4BD3-8826-856942DB1651}" type="sibTrans" cxnId="{926B225B-276C-4CF9-A623-3E038B2AF6B8}">
      <dgm:prSet/>
      <dgm:spPr/>
      <dgm:t>
        <a:bodyPr/>
        <a:lstStyle/>
        <a:p>
          <a:endParaRPr lang="ru-RU"/>
        </a:p>
      </dgm:t>
    </dgm:pt>
    <dgm:pt modelId="{00083181-CBAF-4B86-9CA1-115B282C1D8D}" type="pres">
      <dgm:prSet presAssocID="{52AC00C3-9C4C-4B6B-A2DD-7D95F58DDB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AECDF1D-AEB2-47C7-9292-9ACBB9AB281D}" type="pres">
      <dgm:prSet presAssocID="{52AC00C3-9C4C-4B6B-A2DD-7D95F58DDBCE}" presName="pyramid" presStyleLbl="node1" presStyleIdx="0" presStyleCn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93DAE13-D265-43D2-A2E4-A3A3DE41A6D5}" type="pres">
      <dgm:prSet presAssocID="{52AC00C3-9C4C-4B6B-A2DD-7D95F58DDBCE}" presName="theList" presStyleCnt="0"/>
      <dgm:spPr/>
    </dgm:pt>
    <dgm:pt modelId="{13B0E128-0081-4BA7-B66F-D05E21B03BB5}" type="pres">
      <dgm:prSet presAssocID="{2B797602-EF3B-4C31-AE24-1563E370DDC1}" presName="aNode" presStyleLbl="fgAcc1" presStyleIdx="0" presStyleCnt="4" custScaleY="86977" custLinFactY="-23561" custLinFactNeighborX="40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6E270-4984-4738-9B6C-0B7AB2751AC4}" type="pres">
      <dgm:prSet presAssocID="{2B797602-EF3B-4C31-AE24-1563E370DDC1}" presName="aSpace" presStyleCnt="0"/>
      <dgm:spPr/>
    </dgm:pt>
    <dgm:pt modelId="{7BA5AB5E-B3C7-48B1-A913-6AEEA0A4C5E3}" type="pres">
      <dgm:prSet presAssocID="{6C0E46E6-E67C-45BB-9540-846595707817}" presName="aNode" presStyleLbl="fgAcc1" presStyleIdx="1" presStyleCnt="4" custScaleX="111091" custScaleY="368389" custLinFactY="4175" custLinFactNeighborX="40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4E855-9DF4-4AA4-BFD1-67B8A09B7D23}" type="pres">
      <dgm:prSet presAssocID="{6C0E46E6-E67C-45BB-9540-846595707817}" presName="aSpace" presStyleCnt="0"/>
      <dgm:spPr/>
    </dgm:pt>
    <dgm:pt modelId="{95C32A45-E744-43D3-8FCD-A11F3585E081}" type="pres">
      <dgm:prSet presAssocID="{E18EF5B3-7A18-4D24-9907-54ABA921E215}" presName="aNode" presStyleLbl="fgAcc1" presStyleIdx="2" presStyleCnt="4" custScaleX="134526" custScaleY="302966" custLinFactY="25617" custLinFactNeighborX="-1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052C-EE25-455A-94E0-4A3B41082EEC}" type="pres">
      <dgm:prSet presAssocID="{E18EF5B3-7A18-4D24-9907-54ABA921E215}" presName="aSpace" presStyleCnt="0"/>
      <dgm:spPr/>
    </dgm:pt>
    <dgm:pt modelId="{CE44037E-3746-464C-A589-B3A9CA20B747}" type="pres">
      <dgm:prSet presAssocID="{D6014D22-7C79-4595-AC14-123364E1BFC7}" presName="aNode" presStyleLbl="fgAcc1" presStyleIdx="3" presStyleCnt="4" custScaleX="155594" custScaleY="305970" custLinFactY="48959" custLinFactNeighborX="-11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43DF3-6770-42E8-BC74-2D99B6128E64}" type="pres">
      <dgm:prSet presAssocID="{D6014D22-7C79-4595-AC14-123364E1BFC7}" presName="aSpace" presStyleCnt="0"/>
      <dgm:spPr/>
    </dgm:pt>
  </dgm:ptLst>
  <dgm:cxnLst>
    <dgm:cxn modelId="{E2904C0A-31BF-48F8-88A7-A2D0C1AE9B21}" type="presOf" srcId="{2B797602-EF3B-4C31-AE24-1563E370DDC1}" destId="{13B0E128-0081-4BA7-B66F-D05E21B03BB5}" srcOrd="0" destOrd="0" presId="urn:microsoft.com/office/officeart/2005/8/layout/pyramid2"/>
    <dgm:cxn modelId="{13595067-E162-4466-BA6D-9F3F19FF7A11}" type="presOf" srcId="{E18EF5B3-7A18-4D24-9907-54ABA921E215}" destId="{95C32A45-E744-43D3-8FCD-A11F3585E081}" srcOrd="0" destOrd="0" presId="urn:microsoft.com/office/officeart/2005/8/layout/pyramid2"/>
    <dgm:cxn modelId="{BED260AA-7C05-4783-8274-2FCB9E835CA7}" type="presOf" srcId="{D6014D22-7C79-4595-AC14-123364E1BFC7}" destId="{CE44037E-3746-464C-A589-B3A9CA20B747}" srcOrd="0" destOrd="0" presId="urn:microsoft.com/office/officeart/2005/8/layout/pyramid2"/>
    <dgm:cxn modelId="{46FF2CC5-D970-40D2-8486-045EC0F8B77A}" type="presOf" srcId="{6C0E46E6-E67C-45BB-9540-846595707817}" destId="{7BA5AB5E-B3C7-48B1-A913-6AEEA0A4C5E3}" srcOrd="0" destOrd="0" presId="urn:microsoft.com/office/officeart/2005/8/layout/pyramid2"/>
    <dgm:cxn modelId="{152C78B6-2E46-4713-B4D5-91740B68059D}" srcId="{52AC00C3-9C4C-4B6B-A2DD-7D95F58DDBCE}" destId="{E18EF5B3-7A18-4D24-9907-54ABA921E215}" srcOrd="2" destOrd="0" parTransId="{82FC8175-4F8A-4526-977A-B481C2B9476F}" sibTransId="{2F3D32B6-6F84-4879-9783-EC0A4165FFF0}"/>
    <dgm:cxn modelId="{926B225B-276C-4CF9-A623-3E038B2AF6B8}" srcId="{52AC00C3-9C4C-4B6B-A2DD-7D95F58DDBCE}" destId="{D6014D22-7C79-4595-AC14-123364E1BFC7}" srcOrd="3" destOrd="0" parTransId="{FB80D1D7-EE54-45ED-A7F6-9AAF1FC8B5DC}" sibTransId="{F53C363F-2E26-4BD3-8826-856942DB1651}"/>
    <dgm:cxn modelId="{F679C6F7-07D8-4A9C-B3FF-9E881C688D4E}" srcId="{52AC00C3-9C4C-4B6B-A2DD-7D95F58DDBCE}" destId="{2B797602-EF3B-4C31-AE24-1563E370DDC1}" srcOrd="0" destOrd="0" parTransId="{823883C4-32FE-41B0-8547-BFB8168854CD}" sibTransId="{BC41977F-5352-41D7-AC13-DEEAD7E0C614}"/>
    <dgm:cxn modelId="{105A90E6-1983-421B-9299-DADDA6A05E72}" type="presOf" srcId="{52AC00C3-9C4C-4B6B-A2DD-7D95F58DDBCE}" destId="{00083181-CBAF-4B86-9CA1-115B282C1D8D}" srcOrd="0" destOrd="0" presId="urn:microsoft.com/office/officeart/2005/8/layout/pyramid2"/>
    <dgm:cxn modelId="{3232366A-D5E9-4F39-8968-260F66C22983}" srcId="{52AC00C3-9C4C-4B6B-A2DD-7D95F58DDBCE}" destId="{6C0E46E6-E67C-45BB-9540-846595707817}" srcOrd="1" destOrd="0" parTransId="{FAA0AE41-CE71-4BC5-969B-8D1C4635D039}" sibTransId="{DC7CEAAE-AB70-467A-B135-828788A5664A}"/>
    <dgm:cxn modelId="{F500C894-6098-42CD-98DC-BF8D3BAA19D7}" type="presParOf" srcId="{00083181-CBAF-4B86-9CA1-115B282C1D8D}" destId="{0AECDF1D-AEB2-47C7-9292-9ACBB9AB281D}" srcOrd="0" destOrd="0" presId="urn:microsoft.com/office/officeart/2005/8/layout/pyramid2"/>
    <dgm:cxn modelId="{D41A37CF-61EF-41E6-BF25-D02BA76DDEA5}" type="presParOf" srcId="{00083181-CBAF-4B86-9CA1-115B282C1D8D}" destId="{E93DAE13-D265-43D2-A2E4-A3A3DE41A6D5}" srcOrd="1" destOrd="0" presId="urn:microsoft.com/office/officeart/2005/8/layout/pyramid2"/>
    <dgm:cxn modelId="{C39A9432-3AB0-4168-A249-E96642AF5399}" type="presParOf" srcId="{E93DAE13-D265-43D2-A2E4-A3A3DE41A6D5}" destId="{13B0E128-0081-4BA7-B66F-D05E21B03BB5}" srcOrd="0" destOrd="0" presId="urn:microsoft.com/office/officeart/2005/8/layout/pyramid2"/>
    <dgm:cxn modelId="{4F8448EE-7C1F-4A0B-8CE7-42CADD8D2B56}" type="presParOf" srcId="{E93DAE13-D265-43D2-A2E4-A3A3DE41A6D5}" destId="{6D96E270-4984-4738-9B6C-0B7AB2751AC4}" srcOrd="1" destOrd="0" presId="urn:microsoft.com/office/officeart/2005/8/layout/pyramid2"/>
    <dgm:cxn modelId="{B44FA823-EA52-44E6-8210-4B0DCC75CAD6}" type="presParOf" srcId="{E93DAE13-D265-43D2-A2E4-A3A3DE41A6D5}" destId="{7BA5AB5E-B3C7-48B1-A913-6AEEA0A4C5E3}" srcOrd="2" destOrd="0" presId="urn:microsoft.com/office/officeart/2005/8/layout/pyramid2"/>
    <dgm:cxn modelId="{98FDF9BA-A08C-4177-81DD-20806245469A}" type="presParOf" srcId="{E93DAE13-D265-43D2-A2E4-A3A3DE41A6D5}" destId="{D2E4E855-9DF4-4AA4-BFD1-67B8A09B7D23}" srcOrd="3" destOrd="0" presId="urn:microsoft.com/office/officeart/2005/8/layout/pyramid2"/>
    <dgm:cxn modelId="{28ADFADB-6C72-4F46-BC68-A9456EFEA86E}" type="presParOf" srcId="{E93DAE13-D265-43D2-A2E4-A3A3DE41A6D5}" destId="{95C32A45-E744-43D3-8FCD-A11F3585E081}" srcOrd="4" destOrd="0" presId="urn:microsoft.com/office/officeart/2005/8/layout/pyramid2"/>
    <dgm:cxn modelId="{655E0754-1085-4189-A3DA-6E3617E6BDEE}" type="presParOf" srcId="{E93DAE13-D265-43D2-A2E4-A3A3DE41A6D5}" destId="{FFA5052C-EE25-455A-94E0-4A3B41082EEC}" srcOrd="5" destOrd="0" presId="urn:microsoft.com/office/officeart/2005/8/layout/pyramid2"/>
    <dgm:cxn modelId="{FF115B64-FC67-4A7E-9823-4E6703CC9A41}" type="presParOf" srcId="{E93DAE13-D265-43D2-A2E4-A3A3DE41A6D5}" destId="{CE44037E-3746-464C-A589-B3A9CA20B747}" srcOrd="6" destOrd="0" presId="urn:microsoft.com/office/officeart/2005/8/layout/pyramid2"/>
    <dgm:cxn modelId="{F19D870A-ADF8-447C-8EB3-AC4C0DA1F3F2}" type="presParOf" srcId="{E93DAE13-D265-43D2-A2E4-A3A3DE41A6D5}" destId="{8DF43DF3-6770-42E8-BC74-2D99B6128E6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D86BB-D8C7-413A-8D38-B5CBC09182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41622-6FC3-4CCD-A426-67818EF9F7B0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Организация процесса комплексной реабилитации 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3C191E-3BF1-400D-A815-B356083E6B38}" type="parTrans" cxnId="{F4216E02-CB91-47F8-A773-8FFE92E7E5F8}">
      <dgm:prSet/>
      <dgm:spPr/>
      <dgm:t>
        <a:bodyPr/>
        <a:lstStyle/>
        <a:p>
          <a:endParaRPr lang="ru-RU"/>
        </a:p>
      </dgm:t>
    </dgm:pt>
    <dgm:pt modelId="{6B13A8F9-57CD-4147-9310-7D7FB867534C}" type="sibTrans" cxnId="{F4216E02-CB91-47F8-A773-8FFE92E7E5F8}">
      <dgm:prSet/>
      <dgm:spPr/>
      <dgm:t>
        <a:bodyPr/>
        <a:lstStyle/>
        <a:p>
          <a:endParaRPr lang="ru-RU"/>
        </a:p>
      </dgm:t>
    </dgm:pt>
    <dgm:pt modelId="{F20CDC96-B016-4B52-901C-B879C7129211}" type="pres">
      <dgm:prSet presAssocID="{87DD86BB-D8C7-413A-8D38-B5CBC09182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362E6-B11F-46A6-A53F-53BA7A146F3C}" type="pres">
      <dgm:prSet presAssocID="{DDA41622-6FC3-4CCD-A426-67818EF9F7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088A2-0EC4-409C-B3AD-9E591C7C5C6C}" type="presOf" srcId="{DDA41622-6FC3-4CCD-A426-67818EF9F7B0}" destId="{51B362E6-B11F-46A6-A53F-53BA7A146F3C}" srcOrd="0" destOrd="0" presId="urn:microsoft.com/office/officeart/2005/8/layout/vList2"/>
    <dgm:cxn modelId="{F4216E02-CB91-47F8-A773-8FFE92E7E5F8}" srcId="{87DD86BB-D8C7-413A-8D38-B5CBC09182DB}" destId="{DDA41622-6FC3-4CCD-A426-67818EF9F7B0}" srcOrd="0" destOrd="0" parTransId="{2F3C191E-3BF1-400D-A815-B356083E6B38}" sibTransId="{6B13A8F9-57CD-4147-9310-7D7FB867534C}"/>
    <dgm:cxn modelId="{C764953B-122D-44DB-8549-A1ED7498F5F2}" type="presOf" srcId="{87DD86BB-D8C7-413A-8D38-B5CBC09182DB}" destId="{F20CDC96-B016-4B52-901C-B879C7129211}" srcOrd="0" destOrd="0" presId="urn:microsoft.com/office/officeart/2005/8/layout/vList2"/>
    <dgm:cxn modelId="{5164678C-A46E-4201-860E-34B3C83A88CD}" type="presParOf" srcId="{F20CDC96-B016-4B52-901C-B879C7129211}" destId="{51B362E6-B11F-46A6-A53F-53BA7A146F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ECBC3-3D72-4C37-833B-F92C8DCCC625}" type="doc">
      <dgm:prSet loTypeId="urn:microsoft.com/office/officeart/2005/8/layout/hList7" loCatId="list" qsTypeId="urn:microsoft.com/office/officeart/2005/8/quickstyle/simple4" qsCatId="simple" csTypeId="urn:microsoft.com/office/officeart/2005/8/colors/accent3_3" csCatId="accent3" phldr="1"/>
      <dgm:spPr/>
    </dgm:pt>
    <dgm:pt modelId="{47D4010D-4245-4058-B416-FA3BE83AC275}">
      <dgm:prSet phldrT="[Текст]" custT="1"/>
      <dgm:spPr/>
      <dgm:t>
        <a:bodyPr/>
        <a:lstStyle/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endParaRPr lang="ru-RU" sz="1800" b="1" dirty="0" smtClean="0"/>
        </a:p>
        <a:p>
          <a:pPr algn="ctr"/>
          <a:r>
            <a:rPr lang="ru-RU" sz="1800" b="1" dirty="0" smtClean="0"/>
            <a:t>Медицинская</a:t>
          </a:r>
        </a:p>
        <a:p>
          <a:pPr algn="ctr"/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Диагностические, </a:t>
          </a:r>
        </a:p>
        <a:p>
          <a:pPr algn="l"/>
          <a:r>
            <a:rPr lang="ru-RU" sz="1800" dirty="0" smtClean="0">
              <a:latin typeface="Arial" pitchFamily="34" charset="0"/>
              <a:cs typeface="Arial" pitchFamily="34" charset="0"/>
            </a:rPr>
            <a:t>консультативные услуги</a:t>
          </a:r>
        </a:p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Лечебные услуги</a:t>
          </a:r>
        </a:p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Применение инновационных методов лечения</a:t>
          </a:r>
        </a:p>
        <a:p>
          <a:pPr algn="ctr"/>
          <a:endParaRPr lang="ru-RU" sz="2200" dirty="0"/>
        </a:p>
      </dgm:t>
    </dgm:pt>
    <dgm:pt modelId="{FF7FA76C-50F1-4FBD-B166-232FB4B52494}" type="parTrans" cxnId="{9EC8FDFC-FA3C-43FE-850E-15ED1DD58E0E}">
      <dgm:prSet/>
      <dgm:spPr/>
      <dgm:t>
        <a:bodyPr/>
        <a:lstStyle/>
        <a:p>
          <a:endParaRPr lang="ru-RU"/>
        </a:p>
      </dgm:t>
    </dgm:pt>
    <dgm:pt modelId="{17CBA3BF-2044-49AA-A4B3-95D90FB074F8}" type="sibTrans" cxnId="{9EC8FDFC-FA3C-43FE-850E-15ED1DD58E0E}">
      <dgm:prSet/>
      <dgm:spPr/>
      <dgm:t>
        <a:bodyPr/>
        <a:lstStyle/>
        <a:p>
          <a:endParaRPr lang="ru-RU"/>
        </a:p>
      </dgm:t>
    </dgm:pt>
    <dgm:pt modelId="{FA444AA6-06A3-4F62-8C16-F5902B968F42}">
      <dgm:prSet phldrT="[Текст]" custT="1"/>
      <dgm:spPr/>
      <dgm:t>
        <a:bodyPr/>
        <a:lstStyle/>
        <a:p>
          <a:pPr algn="ctr"/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2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Педагогическая</a:t>
          </a:r>
        </a:p>
        <a:p>
          <a:pPr algn="l"/>
          <a:endParaRPr lang="kk-KZ" sz="1600" b="0" dirty="0" smtClean="0">
            <a:latin typeface="Arial" pitchFamily="34" charset="0"/>
            <a:cs typeface="Arial" pitchFamily="34" charset="0"/>
          </a:endParaRPr>
        </a:p>
        <a:p>
          <a:pPr algn="l"/>
          <a:r>
            <a:rPr lang="kk-KZ" sz="1600" b="0" dirty="0" smtClean="0">
              <a:latin typeface="Arial" pitchFamily="34" charset="0"/>
              <a:cs typeface="Arial" pitchFamily="34" charset="0"/>
            </a:rPr>
            <a:t>Логопедическая, дефектологическая, психологическая коррекция</a:t>
          </a:r>
        </a:p>
        <a:p>
          <a:pPr algn="l"/>
          <a:r>
            <a:rPr lang="kk-KZ" sz="1600" b="0" dirty="0" smtClean="0">
              <a:latin typeface="Arial" pitchFamily="34" charset="0"/>
              <a:cs typeface="Arial" pitchFamily="34" charset="0"/>
            </a:rPr>
            <a:t>Монтессори-терапия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Общеобразовательный процесс в школе,</a:t>
          </a:r>
          <a:r>
            <a:rPr lang="kk-KZ" sz="1600" b="1" dirty="0" smtClean="0">
              <a:latin typeface="Arial" pitchFamily="34" charset="0"/>
              <a:cs typeface="Arial" pitchFamily="34" charset="0"/>
            </a:rPr>
            <a:t/>
          </a:r>
          <a:br>
            <a:rPr lang="kk-KZ" sz="1600" b="1" dirty="0" smtClean="0">
              <a:latin typeface="Arial" pitchFamily="34" charset="0"/>
              <a:cs typeface="Arial" pitchFamily="34" charset="0"/>
            </a:rPr>
          </a:br>
          <a:r>
            <a:rPr lang="kk-KZ" sz="1600" b="0" dirty="0" smtClean="0">
              <a:latin typeface="Arial" pitchFamily="34" charset="0"/>
              <a:cs typeface="Arial" pitchFamily="34" charset="0"/>
            </a:rPr>
            <a:t>музыкотерапия,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игротерапия</a:t>
          </a:r>
        </a:p>
        <a:p>
          <a:pPr algn="l"/>
          <a:endParaRPr lang="ru-RU" sz="900" dirty="0" smtClean="0"/>
        </a:p>
        <a:p>
          <a:pPr algn="ctr"/>
          <a:endParaRPr lang="ru-RU" sz="900" dirty="0" smtClean="0"/>
        </a:p>
        <a:p>
          <a:pPr algn="ctr"/>
          <a:endParaRPr lang="ru-RU" sz="900" dirty="0"/>
        </a:p>
      </dgm:t>
    </dgm:pt>
    <dgm:pt modelId="{3610C33D-DF89-49F2-8C6F-F8F5548D450A}" type="parTrans" cxnId="{70C113A4-FB6C-47AB-9BB4-D63650439621}">
      <dgm:prSet/>
      <dgm:spPr/>
      <dgm:t>
        <a:bodyPr/>
        <a:lstStyle/>
        <a:p>
          <a:endParaRPr lang="ru-RU"/>
        </a:p>
      </dgm:t>
    </dgm:pt>
    <dgm:pt modelId="{29328EFC-6238-414F-90A5-651ECB85AEBB}" type="sibTrans" cxnId="{70C113A4-FB6C-47AB-9BB4-D63650439621}">
      <dgm:prSet/>
      <dgm:spPr/>
      <dgm:t>
        <a:bodyPr/>
        <a:lstStyle/>
        <a:p>
          <a:endParaRPr lang="ru-RU"/>
        </a:p>
      </dgm:t>
    </dgm:pt>
    <dgm:pt modelId="{8CFC6925-3EED-4357-9FC4-49009AFDB08C}">
      <dgm:prSet phldrT="[Текст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Arial" pitchFamily="34" charset="0"/>
              <a:cs typeface="Arial" pitchFamily="34" charset="0"/>
            </a:rPr>
            <a:t>Социальная</a:t>
          </a:r>
        </a:p>
        <a:p>
          <a:pPr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 </a:t>
          </a:r>
          <a:r>
            <a:rPr lang="kk-KZ" sz="1800" b="0" dirty="0" smtClean="0">
              <a:latin typeface="Arial" pitchFamily="34" charset="0"/>
              <a:cs typeface="Arial" pitchFamily="34" charset="0"/>
            </a:rPr>
            <a:t/>
          </a:r>
          <a:br>
            <a:rPr lang="kk-KZ" sz="1800" b="0" dirty="0" smtClean="0">
              <a:latin typeface="Arial" pitchFamily="34" charset="0"/>
              <a:cs typeface="Arial" pitchFamily="34" charset="0"/>
            </a:rPr>
          </a:br>
          <a:r>
            <a:rPr lang="kk-KZ" sz="1600" b="0" dirty="0" smtClean="0">
              <a:latin typeface="Arial" pitchFamily="34" charset="0"/>
              <a:cs typeface="Arial" pitchFamily="34" charset="0"/>
            </a:rPr>
            <a:t>Коррекционно-развивающее обучение и воспитание пациентов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эрготерапия,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автодром,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работа в различных мастерских (швейная, столярная, парикмахерская).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dirty="0" smtClean="0">
              <a:latin typeface="Arial" pitchFamily="34" charset="0"/>
              <a:cs typeface="Arial" pitchFamily="34" charset="0"/>
            </a:rPr>
            <a:t>Ортезирование.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6B76B5FC-03BF-4295-A077-2474A7EFD3CA}" type="parTrans" cxnId="{3D2F3DD2-E410-486D-8F50-8A962E822505}">
      <dgm:prSet/>
      <dgm:spPr/>
      <dgm:t>
        <a:bodyPr/>
        <a:lstStyle/>
        <a:p>
          <a:endParaRPr lang="ru-RU"/>
        </a:p>
      </dgm:t>
    </dgm:pt>
    <dgm:pt modelId="{AEB87A51-8DD0-4F05-A58D-8397E565BA4B}" type="sibTrans" cxnId="{3D2F3DD2-E410-486D-8F50-8A962E822505}">
      <dgm:prSet/>
      <dgm:spPr/>
      <dgm:t>
        <a:bodyPr/>
        <a:lstStyle/>
        <a:p>
          <a:endParaRPr lang="ru-RU"/>
        </a:p>
      </dgm:t>
    </dgm:pt>
    <dgm:pt modelId="{ADA159F2-8060-4D56-BF0B-8E1B1179DE49}" type="pres">
      <dgm:prSet presAssocID="{A5AECBC3-3D72-4C37-833B-F92C8DCCC625}" presName="Name0" presStyleCnt="0">
        <dgm:presLayoutVars>
          <dgm:dir/>
          <dgm:resizeHandles val="exact"/>
        </dgm:presLayoutVars>
      </dgm:prSet>
      <dgm:spPr/>
    </dgm:pt>
    <dgm:pt modelId="{80C4A79B-1E06-44DE-B527-F4CF68CC5C9E}" type="pres">
      <dgm:prSet presAssocID="{A5AECBC3-3D72-4C37-833B-F92C8DCCC625}" presName="fgShape" presStyleLbl="fgShp" presStyleIdx="0" presStyleCnt="1" custFlipVert="1" custFlipHor="0" custScaleX="2079" custScaleY="20317" custLinFactY="7724" custLinFactNeighborX="-567" custLinFactNeighborY="100000"/>
      <dgm:spPr>
        <a:prstGeom prst="round2SameRect">
          <a:avLst/>
        </a:prstGeom>
      </dgm:spPr>
    </dgm:pt>
    <dgm:pt modelId="{B8AD9417-C1B1-4F45-9AA2-C34D1D350500}" type="pres">
      <dgm:prSet presAssocID="{A5AECBC3-3D72-4C37-833B-F92C8DCCC625}" presName="linComp" presStyleCnt="0"/>
      <dgm:spPr/>
    </dgm:pt>
    <dgm:pt modelId="{9E65DDE0-C193-4849-B597-7CBD655D7120}" type="pres">
      <dgm:prSet presAssocID="{47D4010D-4245-4058-B416-FA3BE83AC275}" presName="compNode" presStyleCnt="0"/>
      <dgm:spPr/>
    </dgm:pt>
    <dgm:pt modelId="{5B51FFE2-6B18-43D6-A459-B26B563DB9DE}" type="pres">
      <dgm:prSet presAssocID="{47D4010D-4245-4058-B416-FA3BE83AC275}" presName="bkgdShape" presStyleLbl="node1" presStyleIdx="0" presStyleCnt="3" custLinFactNeighborX="-2847" custLinFactNeighborY="1250"/>
      <dgm:spPr/>
      <dgm:t>
        <a:bodyPr/>
        <a:lstStyle/>
        <a:p>
          <a:endParaRPr lang="ru-RU"/>
        </a:p>
      </dgm:t>
    </dgm:pt>
    <dgm:pt modelId="{8B486F37-8CBA-44C5-9FB6-EC14F951D772}" type="pres">
      <dgm:prSet presAssocID="{47D4010D-4245-4058-B416-FA3BE83AC27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B4FAF-91A6-442C-9A16-209E9C51CDB0}" type="pres">
      <dgm:prSet presAssocID="{47D4010D-4245-4058-B416-FA3BE83AC275}" presName="invisiNode" presStyleLbl="node1" presStyleIdx="0" presStyleCnt="3"/>
      <dgm:spPr/>
    </dgm:pt>
    <dgm:pt modelId="{F55CC876-29B3-4FB6-956A-4D7DF50AFDE5}" type="pres">
      <dgm:prSet presAssocID="{47D4010D-4245-4058-B416-FA3BE83AC275}" presName="imagNode" presStyleLbl="fgImgPlace1" presStyleIdx="0" presStyleCnt="3" custScaleX="122541" custScaleY="124312" custLinFactNeighborX="-1969" custLinFactNeighborY="-241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3B6A47-815A-4474-A720-84DB984AD748}" type="pres">
      <dgm:prSet presAssocID="{17CBA3BF-2044-49AA-A4B3-95D90FB074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416239-ADA5-4DBD-B1E1-513EBB10BC71}" type="pres">
      <dgm:prSet presAssocID="{FA444AA6-06A3-4F62-8C16-F5902B968F42}" presName="compNode" presStyleCnt="0"/>
      <dgm:spPr/>
    </dgm:pt>
    <dgm:pt modelId="{1B2DEFD3-5E3B-4AAD-A280-141F71759D77}" type="pres">
      <dgm:prSet presAssocID="{FA444AA6-06A3-4F62-8C16-F5902B968F42}" presName="bkgdShape" presStyleLbl="node1" presStyleIdx="1" presStyleCnt="3"/>
      <dgm:spPr/>
      <dgm:t>
        <a:bodyPr/>
        <a:lstStyle/>
        <a:p>
          <a:endParaRPr lang="ru-RU"/>
        </a:p>
      </dgm:t>
    </dgm:pt>
    <dgm:pt modelId="{2111F618-6F69-4372-9785-38DCD727C635}" type="pres">
      <dgm:prSet presAssocID="{FA444AA6-06A3-4F62-8C16-F5902B968F4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D0B2B-D4F6-4B0E-A94E-F8012126274E}" type="pres">
      <dgm:prSet presAssocID="{FA444AA6-06A3-4F62-8C16-F5902B968F42}" presName="invisiNode" presStyleLbl="node1" presStyleIdx="1" presStyleCnt="3"/>
      <dgm:spPr/>
    </dgm:pt>
    <dgm:pt modelId="{9877366D-1CAA-491B-A2DA-FB2BBD240B57}" type="pres">
      <dgm:prSet presAssocID="{FA444AA6-06A3-4F62-8C16-F5902B968F42}" presName="imagNode" presStyleLbl="fgImgPlace1" presStyleIdx="1" presStyleCnt="3" custScaleX="125870" custScaleY="125728" custLinFactNeighborX="2509" custLinFactNeighborY="-63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05573F4-060A-43E8-B68E-B4B029CD65EA}" type="pres">
      <dgm:prSet presAssocID="{29328EFC-6238-414F-90A5-651ECB85AE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09658B-653C-489B-B0EF-B2D528048357}" type="pres">
      <dgm:prSet presAssocID="{8CFC6925-3EED-4357-9FC4-49009AFDB08C}" presName="compNode" presStyleCnt="0"/>
      <dgm:spPr/>
    </dgm:pt>
    <dgm:pt modelId="{6F30249F-07DE-424C-9E42-08BEDABB1C2F}" type="pres">
      <dgm:prSet presAssocID="{8CFC6925-3EED-4357-9FC4-49009AFDB08C}" presName="bkgdShape" presStyleLbl="node1" presStyleIdx="2" presStyleCnt="3"/>
      <dgm:spPr/>
      <dgm:t>
        <a:bodyPr/>
        <a:lstStyle/>
        <a:p>
          <a:endParaRPr lang="ru-RU"/>
        </a:p>
      </dgm:t>
    </dgm:pt>
    <dgm:pt modelId="{3ACA57CD-9B3B-4D63-AEE3-447C92F831F7}" type="pres">
      <dgm:prSet presAssocID="{8CFC6925-3EED-4357-9FC4-49009AFDB08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69F5A-45F2-43B8-BDC3-F71CE8B7DC81}" type="pres">
      <dgm:prSet presAssocID="{8CFC6925-3EED-4357-9FC4-49009AFDB08C}" presName="invisiNode" presStyleLbl="node1" presStyleIdx="2" presStyleCnt="3"/>
      <dgm:spPr/>
    </dgm:pt>
    <dgm:pt modelId="{FC2E52D9-3A10-4F18-A12B-4C6B92543ADC}" type="pres">
      <dgm:prSet presAssocID="{8CFC6925-3EED-4357-9FC4-49009AFDB08C}" presName="imagNode" presStyleLbl="fgImgPlace1" presStyleIdx="2" presStyleCnt="3" custScaleX="121381" custScaleY="131602" custLinFactNeighborX="1389" custLinFactNeighborY="-56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94E2FDD-B3F8-41C9-BCA6-F921DDC9484C}" type="presOf" srcId="{47D4010D-4245-4058-B416-FA3BE83AC275}" destId="{5B51FFE2-6B18-43D6-A459-B26B563DB9DE}" srcOrd="0" destOrd="0" presId="urn:microsoft.com/office/officeart/2005/8/layout/hList7"/>
    <dgm:cxn modelId="{70C113A4-FB6C-47AB-9BB4-D63650439621}" srcId="{A5AECBC3-3D72-4C37-833B-F92C8DCCC625}" destId="{FA444AA6-06A3-4F62-8C16-F5902B968F42}" srcOrd="1" destOrd="0" parTransId="{3610C33D-DF89-49F2-8C6F-F8F5548D450A}" sibTransId="{29328EFC-6238-414F-90A5-651ECB85AEBB}"/>
    <dgm:cxn modelId="{7232FC83-3C18-48F1-B7A5-92F983476731}" type="presOf" srcId="{8CFC6925-3EED-4357-9FC4-49009AFDB08C}" destId="{3ACA57CD-9B3B-4D63-AEE3-447C92F831F7}" srcOrd="1" destOrd="0" presId="urn:microsoft.com/office/officeart/2005/8/layout/hList7"/>
    <dgm:cxn modelId="{C6D584FC-F774-4D60-9806-7D3F099818F7}" type="presOf" srcId="{A5AECBC3-3D72-4C37-833B-F92C8DCCC625}" destId="{ADA159F2-8060-4D56-BF0B-8E1B1179DE49}" srcOrd="0" destOrd="0" presId="urn:microsoft.com/office/officeart/2005/8/layout/hList7"/>
    <dgm:cxn modelId="{FE663378-EEB0-4FC1-B052-66ADA11ABBC7}" type="presOf" srcId="{47D4010D-4245-4058-B416-FA3BE83AC275}" destId="{8B486F37-8CBA-44C5-9FB6-EC14F951D772}" srcOrd="1" destOrd="0" presId="urn:microsoft.com/office/officeart/2005/8/layout/hList7"/>
    <dgm:cxn modelId="{9EC8FDFC-FA3C-43FE-850E-15ED1DD58E0E}" srcId="{A5AECBC3-3D72-4C37-833B-F92C8DCCC625}" destId="{47D4010D-4245-4058-B416-FA3BE83AC275}" srcOrd="0" destOrd="0" parTransId="{FF7FA76C-50F1-4FBD-B166-232FB4B52494}" sibTransId="{17CBA3BF-2044-49AA-A4B3-95D90FB074F8}"/>
    <dgm:cxn modelId="{6504763C-18EC-4A34-A7F8-0B269574AC61}" type="presOf" srcId="{FA444AA6-06A3-4F62-8C16-F5902B968F42}" destId="{2111F618-6F69-4372-9785-38DCD727C635}" srcOrd="1" destOrd="0" presId="urn:microsoft.com/office/officeart/2005/8/layout/hList7"/>
    <dgm:cxn modelId="{3D2F3DD2-E410-486D-8F50-8A962E822505}" srcId="{A5AECBC3-3D72-4C37-833B-F92C8DCCC625}" destId="{8CFC6925-3EED-4357-9FC4-49009AFDB08C}" srcOrd="2" destOrd="0" parTransId="{6B76B5FC-03BF-4295-A077-2474A7EFD3CA}" sibTransId="{AEB87A51-8DD0-4F05-A58D-8397E565BA4B}"/>
    <dgm:cxn modelId="{04D1B10A-3DA0-42AE-8735-98C441DD4C5D}" type="presOf" srcId="{17CBA3BF-2044-49AA-A4B3-95D90FB074F8}" destId="{443B6A47-815A-4474-A720-84DB984AD748}" srcOrd="0" destOrd="0" presId="urn:microsoft.com/office/officeart/2005/8/layout/hList7"/>
    <dgm:cxn modelId="{85866727-347D-408A-96B0-41F69AE397D7}" type="presOf" srcId="{29328EFC-6238-414F-90A5-651ECB85AEBB}" destId="{A05573F4-060A-43E8-B68E-B4B029CD65EA}" srcOrd="0" destOrd="0" presId="urn:microsoft.com/office/officeart/2005/8/layout/hList7"/>
    <dgm:cxn modelId="{2C6A2251-356C-4A95-841F-34F330021B5E}" type="presOf" srcId="{FA444AA6-06A3-4F62-8C16-F5902B968F42}" destId="{1B2DEFD3-5E3B-4AAD-A280-141F71759D77}" srcOrd="0" destOrd="0" presId="urn:microsoft.com/office/officeart/2005/8/layout/hList7"/>
    <dgm:cxn modelId="{A29E2494-5BF0-4725-9112-94290AD264E1}" type="presOf" srcId="{8CFC6925-3EED-4357-9FC4-49009AFDB08C}" destId="{6F30249F-07DE-424C-9E42-08BEDABB1C2F}" srcOrd="0" destOrd="0" presId="urn:microsoft.com/office/officeart/2005/8/layout/hList7"/>
    <dgm:cxn modelId="{B87D4A4F-A8B3-41A6-B8B6-C8BBB95BA780}" type="presParOf" srcId="{ADA159F2-8060-4D56-BF0B-8E1B1179DE49}" destId="{80C4A79B-1E06-44DE-B527-F4CF68CC5C9E}" srcOrd="0" destOrd="0" presId="urn:microsoft.com/office/officeart/2005/8/layout/hList7"/>
    <dgm:cxn modelId="{5A07DF1E-E590-4BDA-BF36-A42F688C1582}" type="presParOf" srcId="{ADA159F2-8060-4D56-BF0B-8E1B1179DE49}" destId="{B8AD9417-C1B1-4F45-9AA2-C34D1D350500}" srcOrd="1" destOrd="0" presId="urn:microsoft.com/office/officeart/2005/8/layout/hList7"/>
    <dgm:cxn modelId="{CA445943-BE04-49E2-8CFA-1108BD923FA2}" type="presParOf" srcId="{B8AD9417-C1B1-4F45-9AA2-C34D1D350500}" destId="{9E65DDE0-C193-4849-B597-7CBD655D7120}" srcOrd="0" destOrd="0" presId="urn:microsoft.com/office/officeart/2005/8/layout/hList7"/>
    <dgm:cxn modelId="{75A2DC77-DE5F-4116-A1A7-EA1C7E1FAFEF}" type="presParOf" srcId="{9E65DDE0-C193-4849-B597-7CBD655D7120}" destId="{5B51FFE2-6B18-43D6-A459-B26B563DB9DE}" srcOrd="0" destOrd="0" presId="urn:microsoft.com/office/officeart/2005/8/layout/hList7"/>
    <dgm:cxn modelId="{CED418F5-6157-4E1E-92AA-3C37633B1CB1}" type="presParOf" srcId="{9E65DDE0-C193-4849-B597-7CBD655D7120}" destId="{8B486F37-8CBA-44C5-9FB6-EC14F951D772}" srcOrd="1" destOrd="0" presId="urn:microsoft.com/office/officeart/2005/8/layout/hList7"/>
    <dgm:cxn modelId="{427E5D4C-4C44-45C7-9772-9AC6B9D429A7}" type="presParOf" srcId="{9E65DDE0-C193-4849-B597-7CBD655D7120}" destId="{03CB4FAF-91A6-442C-9A16-209E9C51CDB0}" srcOrd="2" destOrd="0" presId="urn:microsoft.com/office/officeart/2005/8/layout/hList7"/>
    <dgm:cxn modelId="{6AD271A0-265D-404B-8E5F-BFB2B1C74D5A}" type="presParOf" srcId="{9E65DDE0-C193-4849-B597-7CBD655D7120}" destId="{F55CC876-29B3-4FB6-956A-4D7DF50AFDE5}" srcOrd="3" destOrd="0" presId="urn:microsoft.com/office/officeart/2005/8/layout/hList7"/>
    <dgm:cxn modelId="{53825838-6A93-43B5-AEA7-115B29E27B14}" type="presParOf" srcId="{B8AD9417-C1B1-4F45-9AA2-C34D1D350500}" destId="{443B6A47-815A-4474-A720-84DB984AD748}" srcOrd="1" destOrd="0" presId="urn:microsoft.com/office/officeart/2005/8/layout/hList7"/>
    <dgm:cxn modelId="{F6728654-4E84-43D7-9E88-E12E1DD10F17}" type="presParOf" srcId="{B8AD9417-C1B1-4F45-9AA2-C34D1D350500}" destId="{3A416239-ADA5-4DBD-B1E1-513EBB10BC71}" srcOrd="2" destOrd="0" presId="urn:microsoft.com/office/officeart/2005/8/layout/hList7"/>
    <dgm:cxn modelId="{2A1D9C8C-25BE-44C5-8299-57614863F03C}" type="presParOf" srcId="{3A416239-ADA5-4DBD-B1E1-513EBB10BC71}" destId="{1B2DEFD3-5E3B-4AAD-A280-141F71759D77}" srcOrd="0" destOrd="0" presId="urn:microsoft.com/office/officeart/2005/8/layout/hList7"/>
    <dgm:cxn modelId="{64B742F6-2F58-4425-A4C7-AB72F0D00797}" type="presParOf" srcId="{3A416239-ADA5-4DBD-B1E1-513EBB10BC71}" destId="{2111F618-6F69-4372-9785-38DCD727C635}" srcOrd="1" destOrd="0" presId="urn:microsoft.com/office/officeart/2005/8/layout/hList7"/>
    <dgm:cxn modelId="{42F7FE70-9BE4-488F-8828-CAA20746C0DF}" type="presParOf" srcId="{3A416239-ADA5-4DBD-B1E1-513EBB10BC71}" destId="{3A8D0B2B-D4F6-4B0E-A94E-F8012126274E}" srcOrd="2" destOrd="0" presId="urn:microsoft.com/office/officeart/2005/8/layout/hList7"/>
    <dgm:cxn modelId="{4A854FD5-E88A-4570-8622-A2F8F5AC3E74}" type="presParOf" srcId="{3A416239-ADA5-4DBD-B1E1-513EBB10BC71}" destId="{9877366D-1CAA-491B-A2DA-FB2BBD240B57}" srcOrd="3" destOrd="0" presId="urn:microsoft.com/office/officeart/2005/8/layout/hList7"/>
    <dgm:cxn modelId="{2173C609-DE4C-4CD2-9AAF-DA69DEB608FE}" type="presParOf" srcId="{B8AD9417-C1B1-4F45-9AA2-C34D1D350500}" destId="{A05573F4-060A-43E8-B68E-B4B029CD65EA}" srcOrd="3" destOrd="0" presId="urn:microsoft.com/office/officeart/2005/8/layout/hList7"/>
    <dgm:cxn modelId="{91E053C4-9850-4895-AFEB-ED219EF8AC32}" type="presParOf" srcId="{B8AD9417-C1B1-4F45-9AA2-C34D1D350500}" destId="{B709658B-653C-489B-B0EF-B2D528048357}" srcOrd="4" destOrd="0" presId="urn:microsoft.com/office/officeart/2005/8/layout/hList7"/>
    <dgm:cxn modelId="{9F40A378-97CA-451E-9BA6-859D36EC45F3}" type="presParOf" srcId="{B709658B-653C-489B-B0EF-B2D528048357}" destId="{6F30249F-07DE-424C-9E42-08BEDABB1C2F}" srcOrd="0" destOrd="0" presId="urn:microsoft.com/office/officeart/2005/8/layout/hList7"/>
    <dgm:cxn modelId="{B141F28D-479F-4F48-B73B-0BD71E30BFF2}" type="presParOf" srcId="{B709658B-653C-489B-B0EF-B2D528048357}" destId="{3ACA57CD-9B3B-4D63-AEE3-447C92F831F7}" srcOrd="1" destOrd="0" presId="urn:microsoft.com/office/officeart/2005/8/layout/hList7"/>
    <dgm:cxn modelId="{D7FB81C4-3B28-4270-81A9-B9490D39745C}" type="presParOf" srcId="{B709658B-653C-489B-B0EF-B2D528048357}" destId="{B5C69F5A-45F2-43B8-BDC3-F71CE8B7DC81}" srcOrd="2" destOrd="0" presId="urn:microsoft.com/office/officeart/2005/8/layout/hList7"/>
    <dgm:cxn modelId="{33A67FF0-331A-468E-BE77-0178D9B9675D}" type="presParOf" srcId="{B709658B-653C-489B-B0EF-B2D528048357}" destId="{FC2E52D9-3A10-4F18-A12B-4C6B92543A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360F3E-F060-4F64-96BE-71EEC5E17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F49142-497F-4928-8949-31AE2DDEB30F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Комплексная реабилитация состоит: 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61709-4D75-41E0-B0DF-A9328025F43A}" type="parTrans" cxnId="{55488FC7-2D6B-4C12-83F6-EE704065C9B7}">
      <dgm:prSet/>
      <dgm:spPr/>
      <dgm:t>
        <a:bodyPr/>
        <a:lstStyle/>
        <a:p>
          <a:endParaRPr lang="ru-RU"/>
        </a:p>
      </dgm:t>
    </dgm:pt>
    <dgm:pt modelId="{FE656D53-7329-40B8-9416-AB676CCC34AB}" type="sibTrans" cxnId="{55488FC7-2D6B-4C12-83F6-EE704065C9B7}">
      <dgm:prSet/>
      <dgm:spPr/>
      <dgm:t>
        <a:bodyPr/>
        <a:lstStyle/>
        <a:p>
          <a:endParaRPr lang="ru-RU"/>
        </a:p>
      </dgm:t>
    </dgm:pt>
    <dgm:pt modelId="{B317E6C9-DCCB-4AA8-8A90-F06F38BB392A}" type="pres">
      <dgm:prSet presAssocID="{93360F3E-F060-4F64-96BE-71EEC5E178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0A1296-FF17-4E7F-A0CF-698672BD2A55}" type="pres">
      <dgm:prSet presAssocID="{A7F49142-497F-4928-8949-31AE2DDEB3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B9C9E-4FB3-4BCC-8898-9FAA587EB9FA}" type="presOf" srcId="{A7F49142-497F-4928-8949-31AE2DDEB30F}" destId="{CC0A1296-FF17-4E7F-A0CF-698672BD2A55}" srcOrd="0" destOrd="0" presId="urn:microsoft.com/office/officeart/2005/8/layout/vList2"/>
    <dgm:cxn modelId="{DDC5596F-1641-4A4A-8801-609163732D94}" type="presOf" srcId="{93360F3E-F060-4F64-96BE-71EEC5E1780F}" destId="{B317E6C9-DCCB-4AA8-8A90-F06F38BB392A}" srcOrd="0" destOrd="0" presId="urn:microsoft.com/office/officeart/2005/8/layout/vList2"/>
    <dgm:cxn modelId="{55488FC7-2D6B-4C12-83F6-EE704065C9B7}" srcId="{93360F3E-F060-4F64-96BE-71EEC5E1780F}" destId="{A7F49142-497F-4928-8949-31AE2DDEB30F}" srcOrd="0" destOrd="0" parTransId="{B3761709-4D75-41E0-B0DF-A9328025F43A}" sibTransId="{FE656D53-7329-40B8-9416-AB676CCC34AB}"/>
    <dgm:cxn modelId="{21B16222-4B70-4AB1-B669-12CE626202B0}" type="presParOf" srcId="{B317E6C9-DCCB-4AA8-8A90-F06F38BB392A}" destId="{CC0A1296-FF17-4E7F-A0CF-698672BD2A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1F35B3-4611-41CD-A54B-A82D2F1F75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E9CA3-9133-4DCD-A839-CD5861EAB8C3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4000" b="1" dirty="0"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C7DD9480-0877-442E-B07C-F6364347FCE0}" type="parTrans" cxnId="{0AFEB917-67D3-404D-8C67-9B3F14A2551B}">
      <dgm:prSet/>
      <dgm:spPr/>
      <dgm:t>
        <a:bodyPr/>
        <a:lstStyle/>
        <a:p>
          <a:endParaRPr lang="ru-RU"/>
        </a:p>
      </dgm:t>
    </dgm:pt>
    <dgm:pt modelId="{5344581F-393D-40D2-BF22-DA36057EFFF9}" type="sibTrans" cxnId="{0AFEB917-67D3-404D-8C67-9B3F14A2551B}">
      <dgm:prSet/>
      <dgm:spPr/>
      <dgm:t>
        <a:bodyPr/>
        <a:lstStyle/>
        <a:p>
          <a:endParaRPr lang="ru-RU"/>
        </a:p>
      </dgm:t>
    </dgm:pt>
    <dgm:pt modelId="{1F933917-6AAA-4C2E-B27A-2E913AD18059}" type="pres">
      <dgm:prSet presAssocID="{FE1F35B3-4611-41CD-A54B-A82D2F1F75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0F2DC-D03A-45E0-81A6-BDD1858C6A2B}" type="pres">
      <dgm:prSet presAssocID="{702E9CA3-9133-4DCD-A839-CD5861EAB8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EB917-67D3-404D-8C67-9B3F14A2551B}" srcId="{FE1F35B3-4611-41CD-A54B-A82D2F1F75C2}" destId="{702E9CA3-9133-4DCD-A839-CD5861EAB8C3}" srcOrd="0" destOrd="0" parTransId="{C7DD9480-0877-442E-B07C-F6364347FCE0}" sibTransId="{5344581F-393D-40D2-BF22-DA36057EFFF9}"/>
    <dgm:cxn modelId="{86F9EDB8-FD85-4749-8EF7-BB2C0A8D484C}" type="presOf" srcId="{FE1F35B3-4611-41CD-A54B-A82D2F1F75C2}" destId="{1F933917-6AAA-4C2E-B27A-2E913AD18059}" srcOrd="0" destOrd="0" presId="urn:microsoft.com/office/officeart/2005/8/layout/vList2"/>
    <dgm:cxn modelId="{DFCB7CC3-2B42-4FE9-B6BE-8B1B94E860B5}" type="presOf" srcId="{702E9CA3-9133-4DCD-A839-CD5861EAB8C3}" destId="{7500F2DC-D03A-45E0-81A6-BDD1858C6A2B}" srcOrd="0" destOrd="0" presId="urn:microsoft.com/office/officeart/2005/8/layout/vList2"/>
    <dgm:cxn modelId="{2F12CE55-780A-4F98-B82B-03E7988068E0}" type="presParOf" srcId="{1F933917-6AAA-4C2E-B27A-2E913AD18059}" destId="{7500F2DC-D03A-45E0-81A6-BDD1858C6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D2BE2E-2AA8-4A47-8B79-01B1F91935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19A389-566D-45AF-8FAC-0EA861F4769A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A150A659-E16B-4CB2-BDCE-711768D3C070}" type="parTrans" cxnId="{FF7265D8-5FE8-4510-BD01-16D72C06F9E1}">
      <dgm:prSet/>
      <dgm:spPr/>
      <dgm:t>
        <a:bodyPr/>
        <a:lstStyle/>
        <a:p>
          <a:endParaRPr lang="ru-RU"/>
        </a:p>
      </dgm:t>
    </dgm:pt>
    <dgm:pt modelId="{00595476-95DE-4C6A-AD2D-98AED42E5A4A}" type="sibTrans" cxnId="{FF7265D8-5FE8-4510-BD01-16D72C06F9E1}">
      <dgm:prSet/>
      <dgm:spPr/>
      <dgm:t>
        <a:bodyPr/>
        <a:lstStyle/>
        <a:p>
          <a:endParaRPr lang="ru-RU"/>
        </a:p>
      </dgm:t>
    </dgm:pt>
    <dgm:pt modelId="{F9ABE4B2-CAB3-4C48-A462-31806A75AF84}" type="pres">
      <dgm:prSet presAssocID="{CAD2BE2E-2AA8-4A47-8B79-01B1F91935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C4CF0-6562-4664-8D1C-1F54CB48E105}" type="pres">
      <dgm:prSet presAssocID="{1319A389-566D-45AF-8FAC-0EA861F476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B2DBB-7824-441E-A19D-175505A39774}" type="presOf" srcId="{1319A389-566D-45AF-8FAC-0EA861F4769A}" destId="{C69C4CF0-6562-4664-8D1C-1F54CB48E105}" srcOrd="0" destOrd="0" presId="urn:microsoft.com/office/officeart/2005/8/layout/vList2"/>
    <dgm:cxn modelId="{FF7265D8-5FE8-4510-BD01-16D72C06F9E1}" srcId="{CAD2BE2E-2AA8-4A47-8B79-01B1F91935CA}" destId="{1319A389-566D-45AF-8FAC-0EA861F4769A}" srcOrd="0" destOrd="0" parTransId="{A150A659-E16B-4CB2-BDCE-711768D3C070}" sibTransId="{00595476-95DE-4C6A-AD2D-98AED42E5A4A}"/>
    <dgm:cxn modelId="{07B6A8FB-98A5-433E-9D5C-9BF8AEDF343F}" type="presOf" srcId="{CAD2BE2E-2AA8-4A47-8B79-01B1F91935CA}" destId="{F9ABE4B2-CAB3-4C48-A462-31806A75AF84}" srcOrd="0" destOrd="0" presId="urn:microsoft.com/office/officeart/2005/8/layout/vList2"/>
    <dgm:cxn modelId="{E68C406F-4316-4DDE-93AF-2810180232CF}" type="presParOf" srcId="{F9ABE4B2-CAB3-4C48-A462-31806A75AF84}" destId="{C69C4CF0-6562-4664-8D1C-1F54CB48E1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23F3-2B29-494F-AB62-6794FCA9D4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68D3FB-865A-469A-997B-8238F8E841DE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68896EE9-822B-4145-82D4-32591B6C9ACA}" type="parTrans" cxnId="{E410121C-D01A-4B4C-9938-1FC1061A020E}">
      <dgm:prSet/>
      <dgm:spPr/>
      <dgm:t>
        <a:bodyPr/>
        <a:lstStyle/>
        <a:p>
          <a:endParaRPr lang="ru-RU"/>
        </a:p>
      </dgm:t>
    </dgm:pt>
    <dgm:pt modelId="{C2F4A6F0-38B3-4BB7-9D1B-44989547775B}" type="sibTrans" cxnId="{E410121C-D01A-4B4C-9938-1FC1061A020E}">
      <dgm:prSet/>
      <dgm:spPr/>
      <dgm:t>
        <a:bodyPr/>
        <a:lstStyle/>
        <a:p>
          <a:endParaRPr lang="ru-RU"/>
        </a:p>
      </dgm:t>
    </dgm:pt>
    <dgm:pt modelId="{E77F84CF-7588-4C4E-8CC1-CFE5793C4E71}" type="pres">
      <dgm:prSet presAssocID="{0C0523F3-2B29-494F-AB62-6794FCA9D4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F29EDB-AA13-4353-A0D0-F7EC5D1573B4}" type="pres">
      <dgm:prSet presAssocID="{5B68D3FB-865A-469A-997B-8238F8E841DE}" presName="parentText" presStyleLbl="node1" presStyleIdx="0" presStyleCnt="1" custLinFactNeighborX="-912" custLinFactNeighborY="-1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0121C-D01A-4B4C-9938-1FC1061A020E}" srcId="{0C0523F3-2B29-494F-AB62-6794FCA9D416}" destId="{5B68D3FB-865A-469A-997B-8238F8E841DE}" srcOrd="0" destOrd="0" parTransId="{68896EE9-822B-4145-82D4-32591B6C9ACA}" sibTransId="{C2F4A6F0-38B3-4BB7-9D1B-44989547775B}"/>
    <dgm:cxn modelId="{A2375F90-E070-423E-B9E7-229B3FC8E10B}" type="presOf" srcId="{5B68D3FB-865A-469A-997B-8238F8E841DE}" destId="{E6F29EDB-AA13-4353-A0D0-F7EC5D1573B4}" srcOrd="0" destOrd="0" presId="urn:microsoft.com/office/officeart/2005/8/layout/vList2"/>
    <dgm:cxn modelId="{71160925-7662-46E2-8AB1-0BD4375795AE}" type="presOf" srcId="{0C0523F3-2B29-494F-AB62-6794FCA9D416}" destId="{E77F84CF-7588-4C4E-8CC1-CFE5793C4E71}" srcOrd="0" destOrd="0" presId="urn:microsoft.com/office/officeart/2005/8/layout/vList2"/>
    <dgm:cxn modelId="{A30B1C59-38D0-4FB8-8F25-E6C779E32735}" type="presParOf" srcId="{E77F84CF-7588-4C4E-8CC1-CFE5793C4E71}" destId="{E6F29EDB-AA13-4353-A0D0-F7EC5D1573B4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86B792-8CFB-4E37-8981-57C8841EEB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A5649-3705-4F54-878A-EA94A1E4DDA6}">
      <dgm:prSet custT="1"/>
      <dgm:spPr>
        <a:solidFill>
          <a:schemeClr val="bg1"/>
        </a:solidFill>
      </dgm:spPr>
      <dgm:t>
        <a:bodyPr/>
        <a:lstStyle/>
        <a:p>
          <a:pPr algn="r" rtl="0"/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gm:t>
    </dgm:pt>
    <dgm:pt modelId="{726B5E87-6FD7-4A67-A213-F2A66FA6D0D8}" type="parTrans" cxnId="{008FF551-4469-47BB-84AF-18B96343D724}">
      <dgm:prSet/>
      <dgm:spPr/>
      <dgm:t>
        <a:bodyPr/>
        <a:lstStyle/>
        <a:p>
          <a:endParaRPr lang="ru-RU"/>
        </a:p>
      </dgm:t>
    </dgm:pt>
    <dgm:pt modelId="{D1627B7A-E521-4ACC-805A-0F7CB88A27F7}" type="sibTrans" cxnId="{008FF551-4469-47BB-84AF-18B96343D724}">
      <dgm:prSet/>
      <dgm:spPr/>
      <dgm:t>
        <a:bodyPr/>
        <a:lstStyle/>
        <a:p>
          <a:endParaRPr lang="ru-RU"/>
        </a:p>
      </dgm:t>
    </dgm:pt>
    <dgm:pt modelId="{4C0D8E22-1D10-4986-AA7E-CD53540268BF}" type="pres">
      <dgm:prSet presAssocID="{B686B792-8CFB-4E37-8981-57C8841EEB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6393D-01A6-4FFC-8D7F-75A1C521221D}" type="pres">
      <dgm:prSet presAssocID="{E6BA5649-3705-4F54-878A-EA94A1E4DD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C5910B-F5DC-41C2-9D75-3B2071427FD1}" type="presOf" srcId="{B686B792-8CFB-4E37-8981-57C8841EEB44}" destId="{4C0D8E22-1D10-4986-AA7E-CD53540268BF}" srcOrd="0" destOrd="0" presId="urn:microsoft.com/office/officeart/2005/8/layout/vList2"/>
    <dgm:cxn modelId="{008FF551-4469-47BB-84AF-18B96343D724}" srcId="{B686B792-8CFB-4E37-8981-57C8841EEB44}" destId="{E6BA5649-3705-4F54-878A-EA94A1E4DDA6}" srcOrd="0" destOrd="0" parTransId="{726B5E87-6FD7-4A67-A213-F2A66FA6D0D8}" sibTransId="{D1627B7A-E521-4ACC-805A-0F7CB88A27F7}"/>
    <dgm:cxn modelId="{84EDF363-1215-4BDD-8969-1441E36D4DB0}" type="presOf" srcId="{E6BA5649-3705-4F54-878A-EA94A1E4DDA6}" destId="{DF66393D-01A6-4FFC-8D7F-75A1C521221D}" srcOrd="0" destOrd="0" presId="urn:microsoft.com/office/officeart/2005/8/layout/vList2"/>
    <dgm:cxn modelId="{7B988481-3AB9-46D1-9251-E6461CAFE105}" type="presParOf" srcId="{4C0D8E22-1D10-4986-AA7E-CD53540268BF}" destId="{DF66393D-01A6-4FFC-8D7F-75A1C52122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62798A-AB69-4F26-A817-C1C5F24C1B77}">
      <dsp:nvSpPr>
        <dsp:cNvPr id="0" name=""/>
        <dsp:cNvSpPr/>
      </dsp:nvSpPr>
      <dsp:spPr>
        <a:xfrm>
          <a:off x="27894" y="3221564"/>
          <a:ext cx="8173811" cy="1076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Эффективное функционирование Центра</a:t>
          </a:r>
          <a:endParaRPr lang="ru-RU" sz="2600" b="1" kern="1200" dirty="0"/>
        </a:p>
      </dsp:txBody>
      <dsp:txXfrm>
        <a:off x="27894" y="3221564"/>
        <a:ext cx="8173811" cy="1076223"/>
      </dsp:txXfrm>
    </dsp:sp>
    <dsp:sp modelId="{A4BD2487-6946-4E56-B411-1584FE3009C8}">
      <dsp:nvSpPr>
        <dsp:cNvPr id="0" name=""/>
        <dsp:cNvSpPr/>
      </dsp:nvSpPr>
      <dsp:spPr>
        <a:xfrm rot="13531423">
          <a:off x="742048" y="1658602"/>
          <a:ext cx="3196949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E4F2B-0C07-4A0B-9777-1F364054E16A}">
      <dsp:nvSpPr>
        <dsp:cNvPr id="0" name=""/>
        <dsp:cNvSpPr/>
      </dsp:nvSpPr>
      <dsp:spPr>
        <a:xfrm>
          <a:off x="0" y="0"/>
          <a:ext cx="2441218" cy="16241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Совершенствование организационной системы</a:t>
          </a:r>
          <a:endParaRPr lang="ru-RU" sz="1900" b="1" kern="1200" dirty="0"/>
        </a:p>
      </dsp:txBody>
      <dsp:txXfrm>
        <a:off x="0" y="0"/>
        <a:ext cx="2441218" cy="1624175"/>
      </dsp:txXfrm>
    </dsp:sp>
    <dsp:sp modelId="{36C4FA10-CA17-456E-8DDD-838DC378CF2D}">
      <dsp:nvSpPr>
        <dsp:cNvPr id="0" name=""/>
        <dsp:cNvSpPr/>
      </dsp:nvSpPr>
      <dsp:spPr>
        <a:xfrm rot="18886032">
          <a:off x="4302153" y="1664477"/>
          <a:ext cx="319841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AD9D8-8070-4779-86A4-058761434CC4}">
      <dsp:nvSpPr>
        <dsp:cNvPr id="0" name=""/>
        <dsp:cNvSpPr/>
      </dsp:nvSpPr>
      <dsp:spPr>
        <a:xfrm>
          <a:off x="5825531" y="0"/>
          <a:ext cx="2404068" cy="16462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Подготовленные медицинские кадры</a:t>
          </a:r>
          <a:endParaRPr lang="ru-RU" sz="1900" b="1" kern="1200" dirty="0"/>
        </a:p>
      </dsp:txBody>
      <dsp:txXfrm>
        <a:off x="5825531" y="0"/>
        <a:ext cx="2404068" cy="1646288"/>
      </dsp:txXfrm>
    </dsp:sp>
    <dsp:sp modelId="{E27FAE11-7828-4B36-ACF4-9D115F429131}">
      <dsp:nvSpPr>
        <dsp:cNvPr id="0" name=""/>
        <dsp:cNvSpPr/>
      </dsp:nvSpPr>
      <dsp:spPr>
        <a:xfrm rot="16221697">
          <a:off x="2987742" y="1656533"/>
          <a:ext cx="2276949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17C4D-29F1-4E50-BFCE-6A15E6E127D9}">
      <dsp:nvSpPr>
        <dsp:cNvPr id="0" name=""/>
        <dsp:cNvSpPr/>
      </dsp:nvSpPr>
      <dsp:spPr>
        <a:xfrm>
          <a:off x="2912803" y="0"/>
          <a:ext cx="2441199" cy="1624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Обеспечение: финансовое, ресурсное, правовое и т.д.</a:t>
          </a:r>
          <a:endParaRPr lang="ru-RU" sz="1900" b="1" kern="1200" dirty="0"/>
        </a:p>
      </dsp:txBody>
      <dsp:txXfrm>
        <a:off x="2912803" y="0"/>
        <a:ext cx="2441199" cy="16242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A67B1-6F38-48A7-8EAF-2A98582066E0}">
      <dsp:nvSpPr>
        <dsp:cNvPr id="0" name=""/>
        <dsp:cNvSpPr/>
      </dsp:nvSpPr>
      <dsp:spPr>
        <a:xfrm>
          <a:off x="0" y="143"/>
          <a:ext cx="8534399" cy="60931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Ортезирование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0" y="143"/>
        <a:ext cx="8534399" cy="60931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6366B4-A554-4C4D-89AA-A4984B95D1EF}">
      <dsp:nvSpPr>
        <dsp:cNvPr id="0" name=""/>
        <dsp:cNvSpPr/>
      </dsp:nvSpPr>
      <dsp:spPr>
        <a:xfrm>
          <a:off x="0" y="6600"/>
          <a:ext cx="8351836" cy="7488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Исходы лечения 2007- 2010 гг</a:t>
          </a:r>
          <a:r>
            <a:rPr lang="ru-RU" sz="32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  <a:endParaRPr lang="ru-RU" sz="3200" b="1" kern="1200" dirty="0"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6600"/>
        <a:ext cx="8351836" cy="748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ECDF1D-AEB2-47C7-9292-9ACBB9AB281D}">
      <dsp:nvSpPr>
        <dsp:cNvPr id="0" name=""/>
        <dsp:cNvSpPr/>
      </dsp:nvSpPr>
      <dsp:spPr>
        <a:xfrm>
          <a:off x="160586" y="0"/>
          <a:ext cx="6172199" cy="6172199"/>
        </a:xfrm>
        <a:prstGeom prst="triangl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E128-0081-4BA7-B66F-D05E21B03BB5}">
      <dsp:nvSpPr>
        <dsp:cNvPr id="0" name=""/>
        <dsp:cNvSpPr/>
      </dsp:nvSpPr>
      <dsp:spPr>
        <a:xfrm>
          <a:off x="3409972" y="458027"/>
          <a:ext cx="4011930" cy="385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Командная оценка пациентов при выписке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409972" y="458027"/>
        <a:ext cx="4011930" cy="385329"/>
      </dsp:txXfrm>
    </dsp:sp>
    <dsp:sp modelId="{7BA5AB5E-B3C7-48B1-A913-6AEEA0A4C5E3}">
      <dsp:nvSpPr>
        <dsp:cNvPr id="0" name=""/>
        <dsp:cNvSpPr/>
      </dsp:nvSpPr>
      <dsp:spPr>
        <a:xfrm>
          <a:off x="3187490" y="1132368"/>
          <a:ext cx="4456893" cy="16320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Оценка результатов реабилитации </a:t>
          </a:r>
          <a:endParaRPr lang="en-US" sz="12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по международным шкалам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Шкала спастичности Ашфорта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Шкала 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GMFCS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- 100% </a:t>
          </a:r>
          <a:r>
            <a:rPr lang="ru-RU" sz="1200" kern="1200" dirty="0" err="1" smtClean="0">
              <a:latin typeface="Arial" pitchFamily="34" charset="0"/>
              <a:cs typeface="Arial" pitchFamily="34" charset="0"/>
            </a:rPr>
            <a:t>психо-эмоциональная</a:t>
          </a:r>
          <a:r>
            <a:rPr lang="ru-RU" sz="1200" kern="1200" dirty="0" smtClean="0">
              <a:latin typeface="Arial" pitchFamily="34" charset="0"/>
              <a:cs typeface="Arial" pitchFamily="34" charset="0"/>
            </a:rPr>
            <a:t> шкала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Шкала бытовой адаптации и самообслуживания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 -Оценка динамики двигательных нарушений</a:t>
          </a:r>
        </a:p>
      </dsp:txBody>
      <dsp:txXfrm>
        <a:off x="3187490" y="1132368"/>
        <a:ext cx="4456893" cy="1632052"/>
      </dsp:txXfrm>
    </dsp:sp>
    <dsp:sp modelId="{95C32A45-E744-43D3-8FCD-A11F3585E081}">
      <dsp:nvSpPr>
        <dsp:cNvPr id="0" name=""/>
        <dsp:cNvSpPr/>
      </dsp:nvSpPr>
      <dsp:spPr>
        <a:xfrm>
          <a:off x="2548731" y="2914791"/>
          <a:ext cx="5397088" cy="13422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267555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Реабилитация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Оказание качественной и безопасной медицинской помощи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Применение  инновационных технологий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Применение навыков бытовой адаптации и самообслуживания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Обучение пациентов и семьи (школа мам, школа диабета</a:t>
          </a:r>
          <a:r>
            <a:rPr lang="ru-RU" sz="1000" kern="1200" dirty="0" smtClean="0"/>
            <a:t>) </a:t>
          </a:r>
        </a:p>
      </dsp:txBody>
      <dsp:txXfrm>
        <a:off x="2548731" y="2914791"/>
        <a:ext cx="5397088" cy="1342212"/>
      </dsp:txXfrm>
    </dsp:sp>
    <dsp:sp modelId="{CE44037E-3746-464C-A589-B3A9CA20B747}">
      <dsp:nvSpPr>
        <dsp:cNvPr id="0" name=""/>
        <dsp:cNvSpPr/>
      </dsp:nvSpPr>
      <dsp:spPr>
        <a:xfrm>
          <a:off x="2086637" y="4415792"/>
          <a:ext cx="6242322" cy="13555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33778"/>
              <a:satOff val="-2135"/>
              <a:lumOff val="20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Командная оценка пациента при поступлении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Определение реабилитационного потенциала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Выставление цели реабилитации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Назначение индивидуальной программы реабилитации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86637" y="4415792"/>
        <a:ext cx="6242322" cy="1355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362E6-B11F-46A6-A53F-53BA7A146F3C}">
      <dsp:nvSpPr>
        <dsp:cNvPr id="0" name=""/>
        <dsp:cNvSpPr/>
      </dsp:nvSpPr>
      <dsp:spPr>
        <a:xfrm>
          <a:off x="0" y="159"/>
          <a:ext cx="8686800" cy="53308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Организация процесса комплексной реабилитации 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159"/>
        <a:ext cx="8686800" cy="5330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1FFE2-6B18-43D6-A459-B26B563DB9DE}">
      <dsp:nvSpPr>
        <dsp:cNvPr id="0" name=""/>
        <dsp:cNvSpPr/>
      </dsp:nvSpPr>
      <dsp:spPr>
        <a:xfrm>
          <a:off x="0" y="0"/>
          <a:ext cx="2862522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Медицинская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latin typeface="Arial" pitchFamily="34" charset="0"/>
            <a:cs typeface="Arial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Диагностические,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консультативные услуги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Лечебные услуги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Применение инновационных методов лечения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0" y="2133599"/>
        <a:ext cx="2862522" cy="2133599"/>
      </dsp:txXfrm>
    </dsp:sp>
    <dsp:sp modelId="{F55CC876-29B3-4FB6-956A-4D7DF50AFDE5}">
      <dsp:nvSpPr>
        <dsp:cNvPr id="0" name=""/>
        <dsp:cNvSpPr/>
      </dsp:nvSpPr>
      <dsp:spPr>
        <a:xfrm>
          <a:off x="309827" y="0"/>
          <a:ext cx="2176600" cy="22080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2DEFD3-5E3B-4AAD-A280-141F71759D77}">
      <dsp:nvSpPr>
        <dsp:cNvPr id="0" name=""/>
        <dsp:cNvSpPr/>
      </dsp:nvSpPr>
      <dsp:spPr>
        <a:xfrm>
          <a:off x="2950238" y="0"/>
          <a:ext cx="2862522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1200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ru-RU" sz="1400" b="1" kern="1200" dirty="0" smtClean="0"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Педагогическая</a:t>
          </a:r>
        </a:p>
        <a:p>
          <a:pPr lvl="0" algn="l">
            <a:spcBef>
              <a:spcPct val="0"/>
            </a:spcBef>
          </a:pPr>
          <a:endParaRPr lang="kk-KZ" sz="1600" b="0" kern="1200" dirty="0" smtClean="0">
            <a:latin typeface="Arial" pitchFamily="34" charset="0"/>
            <a:cs typeface="Arial" pitchFamily="34" charset="0"/>
          </a:endParaRPr>
        </a:p>
        <a:p>
          <a:pPr lvl="0" algn="l">
            <a:spcBef>
              <a:spcPct val="0"/>
            </a:spcBef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Логопедическая, дефектологическая, психологическая коррекция</a:t>
          </a:r>
        </a:p>
        <a:p>
          <a:pPr lvl="0" algn="l">
            <a:spcBef>
              <a:spcPct val="0"/>
            </a:spcBef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Монтессори-терапия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Общеобразовательный процесс в школе,</a:t>
          </a:r>
          <a:r>
            <a:rPr lang="kk-KZ" sz="16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kk-KZ" sz="1600" b="1" kern="1200" dirty="0" smtClean="0">
              <a:latin typeface="Arial" pitchFamily="34" charset="0"/>
              <a:cs typeface="Arial" pitchFamily="34" charset="0"/>
            </a:rPr>
          </a:b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музыкотерапия,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игротерапия</a:t>
          </a:r>
        </a:p>
        <a:p>
          <a:pPr lvl="0" algn="l">
            <a:spcBef>
              <a:spcPct val="0"/>
            </a:spcBef>
          </a:pPr>
          <a:endParaRPr lang="ru-RU" sz="900" kern="1200" dirty="0" smtClean="0"/>
        </a:p>
        <a:p>
          <a:pPr lvl="0" algn="ctr">
            <a:spcBef>
              <a:spcPct val="0"/>
            </a:spcBef>
          </a:pPr>
          <a:endParaRPr lang="ru-RU" sz="900" kern="1200" dirty="0" smtClean="0"/>
        </a:p>
        <a:p>
          <a:pPr lvl="0" algn="ctr">
            <a:spcBef>
              <a:spcPct val="0"/>
            </a:spcBef>
          </a:pPr>
          <a:endParaRPr lang="ru-RU" sz="900" kern="1200" dirty="0"/>
        </a:p>
      </dsp:txBody>
      <dsp:txXfrm>
        <a:off x="2950238" y="2133599"/>
        <a:ext cx="2862522" cy="2133599"/>
      </dsp:txXfrm>
    </dsp:sp>
    <dsp:sp modelId="{9877366D-1CAA-491B-A2DA-FB2BBD240B57}">
      <dsp:nvSpPr>
        <dsp:cNvPr id="0" name=""/>
        <dsp:cNvSpPr/>
      </dsp:nvSpPr>
      <dsp:spPr>
        <a:xfrm>
          <a:off x="3308200" y="0"/>
          <a:ext cx="2235730" cy="22332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30249F-07DE-424C-9E42-08BEDABB1C2F}">
      <dsp:nvSpPr>
        <dsp:cNvPr id="0" name=""/>
        <dsp:cNvSpPr/>
      </dsp:nvSpPr>
      <dsp:spPr>
        <a:xfrm>
          <a:off x="5898637" y="0"/>
          <a:ext cx="2862522" cy="533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Социальная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/>
            <a:t> </a:t>
          </a:r>
          <a:r>
            <a:rPr lang="kk-KZ" sz="1800" b="0" kern="1200" dirty="0" smtClean="0">
              <a:latin typeface="Arial" pitchFamily="34" charset="0"/>
              <a:cs typeface="Arial" pitchFamily="34" charset="0"/>
            </a:rPr>
            <a:t/>
          </a:r>
          <a:br>
            <a:rPr lang="kk-KZ" sz="1800" b="0" kern="1200" dirty="0" smtClean="0">
              <a:latin typeface="Arial" pitchFamily="34" charset="0"/>
              <a:cs typeface="Arial" pitchFamily="34" charset="0"/>
            </a:rPr>
          </a:b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Коррекционно-развивающее обучение и воспитание пациентов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эрготерапия,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автодром,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работа в различных мастерских (швейная, столярная, парикмахерская).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b="0" kern="1200" dirty="0" smtClean="0">
              <a:latin typeface="Arial" pitchFamily="34" charset="0"/>
              <a:cs typeface="Arial" pitchFamily="34" charset="0"/>
            </a:rPr>
            <a:t>Ортезирование.</a:t>
          </a:r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898637" y="2133599"/>
        <a:ext cx="2862522" cy="2133599"/>
      </dsp:txXfrm>
    </dsp:sp>
    <dsp:sp modelId="{FC2E52D9-3A10-4F18-A12B-4C6B92543ADC}">
      <dsp:nvSpPr>
        <dsp:cNvPr id="0" name=""/>
        <dsp:cNvSpPr/>
      </dsp:nvSpPr>
      <dsp:spPr>
        <a:xfrm>
          <a:off x="6276572" y="0"/>
          <a:ext cx="2155996" cy="23375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C4A79B-1E06-44DE-B527-F4CF68CC5C9E}">
      <dsp:nvSpPr>
        <dsp:cNvPr id="0" name=""/>
        <dsp:cNvSpPr/>
      </dsp:nvSpPr>
      <dsp:spPr>
        <a:xfrm flipV="1">
          <a:off x="4251984" y="5171443"/>
          <a:ext cx="167608" cy="162556"/>
        </a:xfrm>
        <a:prstGeom prst="round2Same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A1296-FF17-4E7F-A0CF-698672BD2A55}">
      <dsp:nvSpPr>
        <dsp:cNvPr id="0" name=""/>
        <dsp:cNvSpPr/>
      </dsp:nvSpPr>
      <dsp:spPr>
        <a:xfrm>
          <a:off x="0" y="125"/>
          <a:ext cx="8686800" cy="53314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Комплексная реабилитация состоит: 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5"/>
        <a:ext cx="8686800" cy="5331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00F2DC-D03A-45E0-81A6-BDD1858C6A2B}">
      <dsp:nvSpPr>
        <dsp:cNvPr id="0" name=""/>
        <dsp:cNvSpPr/>
      </dsp:nvSpPr>
      <dsp:spPr>
        <a:xfrm>
          <a:off x="0" y="457"/>
          <a:ext cx="8351836" cy="68488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4000" b="1" kern="1200" dirty="0"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0" y="457"/>
        <a:ext cx="8351836" cy="6848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9C4CF0-6562-4664-8D1C-1F54CB48E105}">
      <dsp:nvSpPr>
        <dsp:cNvPr id="0" name=""/>
        <dsp:cNvSpPr/>
      </dsp:nvSpPr>
      <dsp:spPr>
        <a:xfrm>
          <a:off x="0" y="225"/>
          <a:ext cx="8610600" cy="49167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0" y="225"/>
        <a:ext cx="8610600" cy="4916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F29EDB-AA13-4353-A0D0-F7EC5D1573B4}">
      <dsp:nvSpPr>
        <dsp:cNvPr id="0" name=""/>
        <dsp:cNvSpPr/>
      </dsp:nvSpPr>
      <dsp:spPr>
        <a:xfrm>
          <a:off x="0" y="0"/>
          <a:ext cx="8610600" cy="49167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0" y="0"/>
        <a:ext cx="8610600" cy="49167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66393D-01A6-4FFC-8D7F-75A1C521221D}">
      <dsp:nvSpPr>
        <dsp:cNvPr id="0" name=""/>
        <dsp:cNvSpPr/>
      </dsp:nvSpPr>
      <dsp:spPr>
        <a:xfrm>
          <a:off x="0" y="225"/>
          <a:ext cx="8351836" cy="49167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rPr>
            <a:t>Инновации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itchFamily="34" charset="0"/>
          </a:endParaRPr>
        </a:p>
      </dsp:txBody>
      <dsp:txXfrm>
        <a:off x="0" y="225"/>
        <a:ext cx="8351836" cy="49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E7B61-F0F7-462F-B1EC-09FBAEAA563F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F18F-7C40-4536-8FAC-87CD9230E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42FC4-25E9-4C4A-937F-63F618F1948C}" type="datetimeFigureOut">
              <a:rPr lang="ru-RU" smtClean="0"/>
              <a:pPr/>
              <a:t>21.09.2011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B191-B38E-4A39-AFBC-75B65E12B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_____Microsoft_Office_Excel_97-20034.xls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chart" Target="../charts/chart6.xml"/><Relationship Id="rId4" Type="http://schemas.openxmlformats.org/officeDocument/2006/relationships/oleObject" Target="../embeddings/_____Microsoft_Office_Excel_97-20035.xls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25.jpeg"/><Relationship Id="rId10" Type="http://schemas.microsoft.com/office/2007/relationships/diagramDrawing" Target="../diagrams/drawing6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29.jpeg"/><Relationship Id="rId10" Type="http://schemas.microsoft.com/office/2007/relationships/diagramDrawing" Target="../diagrams/drawing7.xml"/><Relationship Id="rId4" Type="http://schemas.openxmlformats.org/officeDocument/2006/relationships/image" Target="../media/image28.jpeg"/><Relationship Id="rId9" Type="http://schemas.openxmlformats.org/officeDocument/2006/relationships/diagramColors" Target="../diagrams/colors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0.xml"/><Relationship Id="rId2" Type="http://schemas.openxmlformats.org/officeDocument/2006/relationships/hyperlink" Target="http://senikitin.ru/glossary/orthesi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11" Type="http://schemas.openxmlformats.org/officeDocument/2006/relationships/chart" Target="../charts/chart12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10.xml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52600"/>
            <a:ext cx="9144000" cy="41148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kk-K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r"/>
            <a:r>
              <a:rPr lang="kk-KZ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2492375"/>
            <a:ext cx="7818437" cy="3097213"/>
          </a:xfrm>
          <a:noFill/>
        </p:spPr>
        <p:txBody>
          <a:bodyPr>
            <a:normAutofit/>
          </a:bodyPr>
          <a:lstStyle/>
          <a:p>
            <a:pPr algn="r" eaLnBrk="1" hangingPunct="1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РЕАБИЛИТАЦИЯ 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</a:t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ЗАВТРА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6019800"/>
            <a:ext cx="8362950" cy="766763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k-KZ" sz="1600" dirty="0" smtClean="0">
                <a:solidFill>
                  <a:srgbClr val="7F7F7F"/>
                </a:solidFill>
                <a:latin typeface="Helios"/>
              </a:rPr>
              <a:t>                                       </a:t>
            </a:r>
            <a:r>
              <a:rPr lang="kk-KZ" sz="1600" b="1" dirty="0" smtClean="0">
                <a:solidFill>
                  <a:srgbClr val="7F7F7F"/>
                </a:solidFill>
                <a:latin typeface="Helios"/>
              </a:rPr>
              <a:t>Докладчик: Булекбаева Ш.А.,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kk-KZ" sz="1600" b="1" dirty="0" smtClean="0">
                <a:solidFill>
                  <a:srgbClr val="7F7F7F"/>
                </a:solidFill>
                <a:latin typeface="Helios"/>
              </a:rPr>
              <a:t>            Председатель Правления АО “РДРЦ”,  дмн, внештатный медицинский реабилитолог МЗ РК</a:t>
            </a:r>
            <a:endParaRPr lang="ru-RU" sz="1600" b="1" dirty="0" smtClean="0">
              <a:solidFill>
                <a:srgbClr val="7F7F7F"/>
              </a:solidFill>
              <a:latin typeface="Helio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5250" y="5943600"/>
            <a:ext cx="1428750" cy="142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935831" y="4329907"/>
            <a:ext cx="324008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773238"/>
            <a:ext cx="9144000" cy="285750"/>
          </a:xfrm>
          <a:prstGeom prst="rect">
            <a:avLst/>
          </a:prstGeom>
          <a:solidFill>
            <a:srgbClr val="228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6" name="Picture 1" descr="C:\Documents and Settings\aliya\Рабочий стол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88913"/>
            <a:ext cx="1079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4932363" y="1052513"/>
            <a:ext cx="3743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kern="0" dirty="0">
                <a:solidFill>
                  <a:srgbClr val="7F7F7F"/>
                </a:solidFill>
                <a:latin typeface="Helios"/>
              </a:rPr>
              <a:t>АО “Республиканский детский реабилитационный центр”  </a:t>
            </a:r>
            <a:endParaRPr lang="ru-RU" kern="0" dirty="0">
              <a:solidFill>
                <a:srgbClr val="7F7F7F"/>
              </a:solidFill>
              <a:latin typeface="Helios"/>
            </a:endParaRPr>
          </a:p>
        </p:txBody>
      </p:sp>
      <p:pic>
        <p:nvPicPr>
          <p:cNvPr id="2058" name="Рисунок 1" descr="C:\Documents and Settings\aliya\Рабочий стол\Бэйджи\NM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323850" y="1052513"/>
            <a:ext cx="3671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kern="0" dirty="0">
                <a:solidFill>
                  <a:srgbClr val="7F7F7F"/>
                </a:solidFill>
                <a:latin typeface="Helios"/>
              </a:rPr>
              <a:t>АО “Национальный Медицинский </a:t>
            </a:r>
            <a:r>
              <a:rPr lang="kk-KZ" kern="0" dirty="0" smtClean="0">
                <a:solidFill>
                  <a:srgbClr val="7F7F7F"/>
                </a:solidFill>
                <a:latin typeface="Helios"/>
              </a:rPr>
              <a:t>Холдинг”  </a:t>
            </a:r>
            <a:endParaRPr lang="ru-RU" kern="0" dirty="0">
              <a:solidFill>
                <a:srgbClr val="7F7F7F"/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85750" y="142875"/>
            <a:ext cx="843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развития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служб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1299" y="685800"/>
            <a:ext cx="9004432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265113" algn="just" eaLnBrk="0" hangingPunct="0">
              <a:tabLst>
                <a:tab pos="457200" algn="l"/>
              </a:tabLst>
              <a:defRPr/>
            </a:pPr>
            <a:endParaRPr lang="en-US" sz="1800" b="1" dirty="0" smtClean="0"/>
          </a:p>
          <a:p>
            <a:pPr indent="265113" algn="just" eaLnBrk="0" hangingPunct="0">
              <a:tabLst>
                <a:tab pos="457200" algn="l"/>
              </a:tabLst>
              <a:defRPr/>
            </a:pPr>
            <a:endParaRPr lang="en-US" b="1" dirty="0" smtClean="0"/>
          </a:p>
          <a:p>
            <a:pPr indent="265113" algn="just" eaLnBrk="0" hangingPunct="0">
              <a:tabLst>
                <a:tab pos="457200" algn="l"/>
              </a:tabLst>
              <a:defRPr/>
            </a:pPr>
            <a:endParaRPr lang="en-US" sz="1800" b="1" dirty="0" smtClean="0"/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вопроса по системе подготовки  спец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алистов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реабилитологов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вузовском уровне,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в вузовское образование (ГОСО 2006) обязательной для прохождения дисциплины «Медицинская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реабилитология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так как из новой программы обучения  исключены дисциплины по изучению ЛФК и физиотерапии;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Центры подготовки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специалистов-реабилитологов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профилям заболеваний;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и внести дополнения  в приказ МЗ РК от 07.04.2010 №238 «Об утверждении типовых штатов и штатных нормативов организаций здравоохранения» штатные должности реабилитационных центров, отделений/кабинетов, включая должности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нейрореабилитолога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игротерапевта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музыкотерапевта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трудотерапевта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Внести предложения по разработке нормативного правового акта, регламентирующий деятельность педагогов школ, находящихся в составе медицинских организаций;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Внести предложения  в разрабатываемый проект Постановления Правительства «Об утверждении порядка оказания медико-социальной помощи, предоставляемой гражданам, страдающим социально значимыми заболеваниями»;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реабилитационных центров, санаторно-курортных организаций и восстановительных отделений (внести изменения  и дополнения в приказ МЗ РК от 27 октября 2010 года №850 «Об утверждении минимальных стандартов (нормативов) оснащения медицинской техникой и изделиями медицинского назначения государственных организаций здравоохранения») (ТЭПЫ не разработаны);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09600"/>
            <a:ext cx="914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Для обеспечения  качественной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доступной  реабилитационной  </a:t>
            </a:r>
            <a:r>
              <a:rPr lang="ru-RU" sz="2000" b="1" dirty="0">
                <a:solidFill>
                  <a:schemeClr val="bg1"/>
                </a:solidFill>
              </a:rPr>
              <a:t>помощи </a:t>
            </a:r>
            <a:r>
              <a:rPr lang="ru-RU" sz="2000" b="1" dirty="0" smtClean="0">
                <a:solidFill>
                  <a:schemeClr val="bg1"/>
                </a:solidFill>
              </a:rPr>
              <a:t> необходимо 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85750" y="142875"/>
            <a:ext cx="84359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развития</a:t>
            </a:r>
            <a:r>
              <a:rPr lang="kk-K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k-K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службы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1299" y="1003480"/>
            <a:ext cx="9004432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265113" algn="just" eaLnBrk="0" hangingPunct="0">
              <a:tabLst>
                <a:tab pos="457200" algn="l"/>
              </a:tabLst>
              <a:defRPr/>
            </a:pPr>
            <a:endParaRPr lang="en-US" sz="1800" b="1" dirty="0" smtClean="0"/>
          </a:p>
          <a:p>
            <a:pPr indent="265113" algn="just" eaLnBrk="0" hangingPunct="0">
              <a:tabLst>
                <a:tab pos="457200" algn="l"/>
              </a:tabLst>
              <a:defRPr/>
            </a:pPr>
            <a:endParaRPr lang="en-US" b="1" dirty="0" smtClean="0"/>
          </a:p>
          <a:p>
            <a:pPr indent="265113" algn="just" eaLnBrk="0" hangingPunct="0">
              <a:tabLst>
                <a:tab pos="457200" algn="l"/>
              </a:tabLst>
              <a:defRPr/>
            </a:pPr>
            <a:endParaRPr lang="en-US" sz="1800" b="1" dirty="0" smtClean="0"/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Внести предложения по расширению ГОБМП, включив  реабилитационные услуги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физиолечение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после 18 лет, ЛФК и др.);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механизм государственного заказа на проведение санаторно-курортных услуг пациентам, нуждающихся  в реабилитационной помощи с определением перечня санаториев для санаторного этапа реабилитации;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внедрения ранней  реабилитационной помощи и в целях профилактики детской инвалидности, необходимо провести работу по проведению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аудиологического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скрининга  у новорожденных во всех родильных домах;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  <a:tab pos="4129088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обеспечения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этапности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проведения реабилитационных услуг  внести предложения о строительстве  и открытие реабилитационных центров в регионах для детей в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Актюбинской, Алматинской, Атырауской, Кызылординской, СКО, ВКО, Костанайской, Мангистауской областях;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Шире внедрять в реабилитацю  стационарозамещающие технологии (дневные стационары на базе амбулаторно-поликлинических учреждений, стационары дневного пребывания (профильные) при больничных учреждениях; стационар на дому;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Для обеспечения комплексной реабилитационной помощи  проработать вопрос по развитию протезно-ортезных мастерских, оснащенных современным оборудованием;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Разработать МЭП реабилитации по различным нозологическим формам, для оказания реабилитации в стационаре, а также в условиях санаторно-курортных учреждений.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685800"/>
            <a:ext cx="914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Для обеспечения  качественной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доступной  реабилитационной  </a:t>
            </a:r>
            <a:r>
              <a:rPr lang="ru-RU" sz="2000" b="1" dirty="0">
                <a:solidFill>
                  <a:schemeClr val="bg1"/>
                </a:solidFill>
              </a:rPr>
              <a:t>помощи </a:t>
            </a:r>
            <a:r>
              <a:rPr lang="ru-RU" sz="2000" b="1" dirty="0" smtClean="0">
                <a:solidFill>
                  <a:schemeClr val="bg1"/>
                </a:solidFill>
              </a:rPr>
              <a:t> необходимо: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/>
          </p:cNvSpPr>
          <p:nvPr/>
        </p:nvSpPr>
        <p:spPr bwMode="auto">
          <a:xfrm>
            <a:off x="285750" y="142875"/>
            <a:ext cx="84359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План развития</a:t>
            </a:r>
            <a:r>
              <a:rPr lang="kk-K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службы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71299" y="2590800"/>
            <a:ext cx="8844101" cy="4370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ЛФК -1 должность на 50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инструктора ЛФК – 1 должность  на 10 коек;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инструктора по плаванию- 1 на 15 коек;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психолога-1 на 25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-дефектолога -1 на 10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инструктора по трудотерапии -1 на 10-15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логопеда -1 на 10 коек 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музокотерапевта-1 должность на 50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трудотерапевта-1 должность на 25 коек</a:t>
            </a:r>
          </a:p>
          <a:p>
            <a:pPr algn="just"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социального работника-1 должность на 50 коек</a:t>
            </a:r>
          </a:p>
          <a:p>
            <a:pPr algn="just">
              <a:buFontTx/>
              <a:buChar char="-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defRPr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 целью координации основных направлений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фундаментальных, клинических, клинико-эпидемиологических исследований в области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реабилитологии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внести предложения в Правительство  о  создании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Национального 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центра  восстановительной медицины и курортологии или  </a:t>
            </a:r>
            <a:r>
              <a:rPr lang="ru-RU" sz="1600" dirty="0" smtClean="0"/>
              <a:t> 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еспубликанского научно – исследовательского центра на базе  республиканской организации;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62000"/>
            <a:ext cx="9144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части штатных нормативов предлагаем новые нормы нагрузки для детей  с органическим поражением нервной системы, нарушением психики и детей с ограниченными возможностями реабилитационных центров и детских санаториев психоневрологического профиля: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:\Календарь\Женя_календарь\Календарь\Фото для календаря\0\2009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39142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4192588" y="589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4264025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8777" y="177800"/>
            <a:ext cx="8749812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600" u="none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«Республиканский детский реабилитационный центр»</a:t>
            </a:r>
            <a:r>
              <a:rPr lang="ru-RU" sz="2400" b="0" u="none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0" u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43608" y="74295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3"/>
          <p:cNvSpPr>
            <a:spLocks noChangeArrowheads="1"/>
          </p:cNvSpPr>
          <p:nvPr/>
        </p:nvSpPr>
        <p:spPr bwMode="auto">
          <a:xfrm>
            <a:off x="178777" y="152400"/>
            <a:ext cx="8786446" cy="4889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600" u="none" dirty="0">
                <a:solidFill>
                  <a:srgbClr val="6600CC"/>
                </a:solidFill>
              </a:rPr>
              <a:t>Приоритетные направления развития</a:t>
            </a:r>
            <a:endParaRPr lang="ru-RU" sz="2600" u="none" dirty="0">
              <a:solidFill>
                <a:srgbClr val="9933FF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28600" y="685800"/>
            <a:ext cx="8773258" cy="635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152400"/>
            <a:ext cx="8710246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ru-RU" sz="2600" b="1" u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центре</a:t>
            </a:r>
            <a:endParaRPr lang="ru-RU" sz="2600" b="1" u="none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59436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1400" kern="0" dirty="0" smtClean="0">
                <a:solidFill>
                  <a:srgbClr val="7F7F7F"/>
                </a:solidFill>
                <a:latin typeface="Helios"/>
              </a:rPr>
              <a:t>АО “Республиканский детский реабилитационный центр</a:t>
            </a:r>
            <a:endParaRPr lang="ru-RU" sz="14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28600" y="990600"/>
            <a:ext cx="864283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rgbClr val="990000"/>
                </a:solidFill>
              </a:rPr>
              <a:t>Основные направления работы</a:t>
            </a:r>
            <a:r>
              <a:rPr lang="ru-RU" sz="2400" u="none" dirty="0" smtClean="0">
                <a:solidFill>
                  <a:srgbClr val="990000"/>
                </a:solidFill>
              </a:rPr>
              <a:t>:</a:t>
            </a:r>
            <a:endParaRPr lang="ru-RU" sz="2400" u="none" dirty="0">
              <a:solidFill>
                <a:srgbClr val="99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200" b="0" u="none" dirty="0">
                <a:solidFill>
                  <a:srgbClr val="FF0066"/>
                </a:solidFill>
              </a:rPr>
              <a:t> </a:t>
            </a:r>
          </a:p>
          <a:p>
            <a:pPr lvl="0">
              <a:buClr>
                <a:srgbClr val="FF0066"/>
              </a:buCl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комплексная коррекция двигательных,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психо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эмоциональных, речевых нарушений, приводящих к социальной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дезадаптации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детей с нейроэндокринной и психоневрологической патологиями</a:t>
            </a:r>
            <a:r>
              <a:rPr lang="ru-RU" dirty="0" smtClean="0"/>
              <a:t>;</a:t>
            </a:r>
            <a:endParaRPr lang="ru-RU" u="none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  <a:buClr>
                <a:srgbClr val="FF0066"/>
              </a:buClr>
            </a:pPr>
            <a:endParaRPr lang="ru-RU" sz="1800" u="none" dirty="0">
              <a:solidFill>
                <a:srgbClr val="0000FF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28600" y="3429000"/>
            <a:ext cx="881722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rgbClr val="990000"/>
                </a:solidFill>
              </a:rPr>
              <a:t>Основные  принципы работы</a:t>
            </a:r>
            <a:r>
              <a:rPr lang="ru-RU" sz="2400" u="none" dirty="0" smtClean="0">
                <a:solidFill>
                  <a:srgbClr val="990000"/>
                </a:solidFill>
              </a:rPr>
              <a:t>:</a:t>
            </a:r>
            <a:endParaRPr lang="ru-RU" sz="2400" u="none" dirty="0">
              <a:solidFill>
                <a:srgbClr val="99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200" b="0" u="none" dirty="0">
                <a:solidFill>
                  <a:srgbClr val="FF0066"/>
                </a:solidFill>
              </a:rPr>
              <a:t> </a:t>
            </a:r>
          </a:p>
          <a:p>
            <a:pPr lvl="0">
              <a:buClr>
                <a:srgbClr val="FF0066"/>
              </a:buCl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интегративная форма комплексной реабилитации детей с ограниченными возможностями, включающая сочетание нескольких наук: медицина, педагогика, психология и психофизиология, биофизика,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культурология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социальная медицина</a:t>
            </a:r>
            <a:r>
              <a:rPr lang="ru-RU" dirty="0" smtClean="0"/>
              <a:t>;</a:t>
            </a:r>
            <a:endParaRPr lang="ru-RU" u="none" dirty="0">
              <a:solidFill>
                <a:srgbClr val="0000FF"/>
              </a:solidFill>
            </a:endParaRPr>
          </a:p>
          <a:p>
            <a:pPr algn="l">
              <a:lnSpc>
                <a:spcPct val="100000"/>
              </a:lnSpc>
              <a:buClr>
                <a:srgbClr val="FF0066"/>
              </a:buClr>
            </a:pPr>
            <a:endParaRPr lang="ru-RU" sz="1800" u="none" dirty="0">
              <a:solidFill>
                <a:srgbClr val="0000FF"/>
              </a:solidFill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320919" y="6858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составляющие системы, обеспечивающие эффективное функционирование АО «РДРЦ»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152400" y="1219200"/>
            <a:ext cx="86868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2514600"/>
          <a:ext cx="2438400" cy="2532904"/>
        </p:xfrm>
        <a:graphic>
          <a:graphicData uri="http://schemas.openxmlformats.org/presentationml/2006/ole">
            <p:oleObj spid="_x0000_s1027" name="Диаграмма" r:id="rId3" imgW="1685849" imgH="1657502" progId="Excel.Shee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24400" y="2743200"/>
          <a:ext cx="2057400" cy="2206128"/>
        </p:xfrm>
        <a:graphic>
          <a:graphicData uri="http://schemas.openxmlformats.org/presentationml/2006/ole">
            <p:oleObj spid="_x0000_s1028" r:id="rId4" imgW="1579001" imgH="1694835" progId="Excel.Sheet.8">
              <p:embed/>
            </p:oleObj>
          </a:graphicData>
        </a:graphic>
      </p:graphicFrame>
      <p:sp>
        <p:nvSpPr>
          <p:cNvPr id="198704" name="AutoShape 48"/>
          <p:cNvSpPr>
            <a:spLocks noChangeArrowheads="1"/>
          </p:cNvSpPr>
          <p:nvPr/>
        </p:nvSpPr>
        <p:spPr bwMode="auto">
          <a:xfrm>
            <a:off x="2667000" y="3048000"/>
            <a:ext cx="1485900" cy="476071"/>
          </a:xfrm>
          <a:prstGeom prst="wedgeEllipseCallout">
            <a:avLst>
              <a:gd name="adj1" fmla="val -94125"/>
              <a:gd name="adj2" fmla="val 54745"/>
            </a:avLst>
          </a:prstGeom>
          <a:solidFill>
            <a:srgbClr val="00CC00"/>
          </a:solidFill>
          <a:ln w="28575">
            <a:solidFill>
              <a:srgbClr val="3C650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11%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8705" name="AutoShape 49"/>
          <p:cNvSpPr>
            <a:spLocks noChangeArrowheads="1"/>
          </p:cNvSpPr>
          <p:nvPr/>
        </p:nvSpPr>
        <p:spPr bwMode="auto">
          <a:xfrm>
            <a:off x="7086600" y="3124200"/>
            <a:ext cx="1485900" cy="476071"/>
          </a:xfrm>
          <a:prstGeom prst="wedgeEllipseCallout">
            <a:avLst>
              <a:gd name="adj1" fmla="val -108653"/>
              <a:gd name="adj2" fmla="val 58861"/>
            </a:avLst>
          </a:prstGeom>
          <a:solidFill>
            <a:srgbClr val="009999"/>
          </a:solidFill>
          <a:ln w="28575">
            <a:solidFill>
              <a:srgbClr val="0066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17%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8708" name="Picture 52" descr="doctor0_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971800"/>
            <a:ext cx="990600" cy="7945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98709" name="Picture 53" descr="doctor0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971800"/>
            <a:ext cx="161925" cy="6429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38" name="Rectangle 54"/>
          <p:cNvSpPr>
            <a:spLocks noChangeArrowheads="1"/>
          </p:cNvSpPr>
          <p:nvPr/>
        </p:nvSpPr>
        <p:spPr bwMode="auto">
          <a:xfrm>
            <a:off x="5486400" y="6568690"/>
            <a:ext cx="1600200" cy="2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1B6B40"/>
                </a:solidFill>
              </a:rPr>
              <a:t>Прочие</a:t>
            </a:r>
            <a:endParaRPr lang="ru-RU" sz="1600" b="1" dirty="0">
              <a:solidFill>
                <a:srgbClr val="1B6B40"/>
              </a:solidFill>
            </a:endParaRPr>
          </a:p>
        </p:txBody>
      </p:sp>
      <p:sp>
        <p:nvSpPr>
          <p:cNvPr id="1039" name="Rectangle 55"/>
          <p:cNvSpPr>
            <a:spLocks noChangeArrowheads="1"/>
          </p:cNvSpPr>
          <p:nvPr/>
        </p:nvSpPr>
        <p:spPr bwMode="auto">
          <a:xfrm>
            <a:off x="6513512" y="3733800"/>
            <a:ext cx="2630488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1B6B40"/>
                </a:solidFill>
              </a:rPr>
              <a:t>Средний</a:t>
            </a:r>
            <a:endParaRPr lang="en-US" sz="1600" b="1" dirty="0" smtClean="0">
              <a:solidFill>
                <a:srgbClr val="1B6B4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1B6B40"/>
                </a:solidFill>
              </a:rPr>
              <a:t>Медицинский персонал</a:t>
            </a:r>
            <a:endParaRPr lang="ru-RU" sz="1600" b="1" dirty="0">
              <a:solidFill>
                <a:srgbClr val="1B6B40"/>
              </a:solidFill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1371600" y="4648200"/>
          <a:ext cx="3073734" cy="197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267200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 descr="D:\Календарь\Женя_календарь\Календарь\Фото для календаря\0\2009_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838200"/>
            <a:ext cx="2667000" cy="152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3886200" y="5410200"/>
            <a:ext cx="1905000" cy="4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k-KZ" sz="1600" b="1" dirty="0" smtClean="0">
                <a:solidFill>
                  <a:srgbClr val="1B6B40"/>
                </a:solidFill>
              </a:rPr>
              <a:t>Педагогический  персонал</a:t>
            </a:r>
            <a:endParaRPr lang="ru-RU" sz="1600" b="1" dirty="0">
              <a:solidFill>
                <a:srgbClr val="1B6B4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962400" y="685800"/>
            <a:ext cx="2667000" cy="637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Платное отделение - 6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4038600" y="1752600"/>
            <a:ext cx="3886200" cy="609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</a:rPr>
              <a:t>Нейро-эндокринологические койки - 40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95800" y="1219200"/>
            <a:ext cx="4038600" cy="609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Психо-неврологическое   койки - 260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457200" y="762000"/>
            <a:ext cx="1066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306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</a:rPr>
              <a:t>коек</a:t>
            </a:r>
            <a:endParaRPr lang="ru-RU" b="1" dirty="0"/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4267200" y="4724400"/>
            <a:ext cx="1485900" cy="476071"/>
          </a:xfrm>
          <a:prstGeom prst="wedgeEllipseCallout">
            <a:avLst>
              <a:gd name="adj1" fmla="val -94125"/>
              <a:gd name="adj2" fmla="val 54745"/>
            </a:avLst>
          </a:prstGeom>
          <a:solidFill>
            <a:schemeClr val="accent3"/>
          </a:solidFill>
          <a:ln w="28575">
            <a:solidFill>
              <a:srgbClr val="3C650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21%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2400" y="5715000"/>
            <a:ext cx="15240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649 человек</a:t>
            </a:r>
            <a:endParaRPr lang="ru-RU" b="1" dirty="0"/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5181600" y="4648200"/>
          <a:ext cx="335618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2" name="Picture 53" descr="doctor0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124200"/>
            <a:ext cx="304800" cy="6429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3" name="Picture 53" descr="doctor0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971800"/>
            <a:ext cx="161925" cy="6429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4495800"/>
            <a:ext cx="38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AutoShape 48"/>
          <p:cNvSpPr>
            <a:spLocks noChangeArrowheads="1"/>
          </p:cNvSpPr>
          <p:nvPr/>
        </p:nvSpPr>
        <p:spPr bwMode="auto">
          <a:xfrm>
            <a:off x="7658100" y="4800600"/>
            <a:ext cx="1485900" cy="476071"/>
          </a:xfrm>
          <a:prstGeom prst="wedgeEllipseCallout">
            <a:avLst>
              <a:gd name="adj1" fmla="val -94125"/>
              <a:gd name="adj2" fmla="val 54745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3C650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12%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5" name="Rectangle 55"/>
          <p:cNvSpPr>
            <a:spLocks noChangeArrowheads="1"/>
          </p:cNvSpPr>
          <p:nvPr/>
        </p:nvSpPr>
        <p:spPr bwMode="auto">
          <a:xfrm>
            <a:off x="7467600" y="5562600"/>
            <a:ext cx="1676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k-KZ" sz="1600" b="1" dirty="0" smtClean="0">
                <a:solidFill>
                  <a:srgbClr val="1B6B40"/>
                </a:solidFill>
              </a:rPr>
              <a:t>Младший медицинский персонал</a:t>
            </a:r>
            <a:endParaRPr lang="ru-RU" sz="1600" b="1" dirty="0">
              <a:solidFill>
                <a:srgbClr val="1B6B40"/>
              </a:solidFill>
            </a:endParaRPr>
          </a:p>
        </p:txBody>
      </p:sp>
      <p:pic>
        <p:nvPicPr>
          <p:cNvPr id="46" name="Picture 53" descr="doctor0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971800"/>
            <a:ext cx="161925" cy="6429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4495800"/>
            <a:ext cx="38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AutoShape 48"/>
          <p:cNvSpPr>
            <a:spLocks noChangeArrowheads="1"/>
          </p:cNvSpPr>
          <p:nvPr/>
        </p:nvSpPr>
        <p:spPr bwMode="auto">
          <a:xfrm>
            <a:off x="4419600" y="6172200"/>
            <a:ext cx="1562100" cy="476071"/>
          </a:xfrm>
          <a:prstGeom prst="wedgeEllipseCallout">
            <a:avLst>
              <a:gd name="adj1" fmla="val -266619"/>
              <a:gd name="adj2" fmla="val 83847"/>
            </a:avLst>
          </a:prstGeom>
          <a:solidFill>
            <a:schemeClr val="hlink"/>
          </a:solidFill>
          <a:ln w="28575">
            <a:solidFill>
              <a:srgbClr val="3C650B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45%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" name="Rectangle 54"/>
          <p:cNvSpPr>
            <a:spLocks noChangeArrowheads="1"/>
          </p:cNvSpPr>
          <p:nvPr/>
        </p:nvSpPr>
        <p:spPr bwMode="auto">
          <a:xfrm>
            <a:off x="2590800" y="3733800"/>
            <a:ext cx="16002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1B6B40"/>
                </a:solidFill>
              </a:rPr>
              <a:t>Врачи</a:t>
            </a:r>
            <a:endParaRPr lang="ru-RU" sz="1600" b="1" dirty="0">
              <a:solidFill>
                <a:srgbClr val="1B6B40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304800" y="152400"/>
            <a:ext cx="861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Стационар</a:t>
            </a:r>
            <a:endParaRPr lang="ru-RU" sz="2800" b="1" u="none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28601" y="23622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800" b="1" u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Персонал</a:t>
            </a:r>
            <a:r>
              <a:rPr lang="ru-RU" sz="2600" b="1" u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u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0" y="7620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0" y="28956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8600" y="3429000"/>
            <a:ext cx="5105400" cy="609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центре работают 5 докторов мед. наук,</a:t>
            </a:r>
            <a:b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 кандидатов мед. наук, 1 канд.технических наук,</a:t>
            </a:r>
            <a:b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из них  имеют звание доцента -2</a:t>
            </a:r>
            <a:r>
              <a:rPr lang="ru-RU" sz="1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4191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724400" y="40386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144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3733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152400"/>
            <a:ext cx="862378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Категорированность сотрудников</a:t>
            </a:r>
            <a:endParaRPr lang="ru-RU" sz="2400" b="1" u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0" y="8382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0" name="Picture 2" descr="C:\Documents and Settings\re_bush\Мои документы\Фото_мать и дитя\GAL_5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838200"/>
            <a:ext cx="3962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СИН 180720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30" t="488" r="575" b="19586"/>
          <a:stretch>
            <a:fillRect/>
          </a:stretch>
        </p:blipFill>
        <p:spPr>
          <a:xfrm>
            <a:off x="0" y="533400"/>
            <a:ext cx="9144000" cy="6324600"/>
          </a:xfrm>
          <a:noFill/>
        </p:spPr>
      </p:pic>
      <p:sp>
        <p:nvSpPr>
          <p:cNvPr id="11" name="TextBox 10"/>
          <p:cNvSpPr txBox="1"/>
          <p:nvPr/>
        </p:nvSpPr>
        <p:spPr>
          <a:xfrm>
            <a:off x="533400" y="23622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449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4,7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3528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548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5,7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2766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418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4,4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0292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394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4,1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48768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412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4,3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7912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686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7,2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2578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592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6,2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4953000"/>
            <a:ext cx="1056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342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3,6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55626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960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10,2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35814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769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7,8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22098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400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4,2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0" y="21336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540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5,6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24384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1737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18,1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19812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390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4,1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12954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421</a:t>
            </a:r>
            <a:r>
              <a:rPr lang="kk-KZ" sz="1600" b="1" dirty="0" smtClean="0">
                <a:latin typeface="+mj-lt"/>
              </a:rPr>
              <a:t>- 4,4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1400" y="3200400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j-lt"/>
              </a:rPr>
              <a:t>522</a:t>
            </a:r>
            <a:r>
              <a:rPr lang="en-US" sz="1600" b="1" dirty="0" smtClean="0">
                <a:latin typeface="+mj-lt"/>
              </a:rPr>
              <a:t>-</a:t>
            </a:r>
            <a:r>
              <a:rPr lang="kk-KZ" sz="1600" b="1" dirty="0" smtClean="0">
                <a:latin typeface="+mj-lt"/>
              </a:rPr>
              <a:t>5,4</a:t>
            </a:r>
            <a:r>
              <a:rPr lang="en-US" sz="1600" b="1" dirty="0" smtClean="0">
                <a:latin typeface="+mj-lt"/>
              </a:rPr>
              <a:t>%</a:t>
            </a:r>
            <a:endParaRPr lang="ru-RU" sz="1600" b="1" dirty="0">
              <a:latin typeface="+mj-lt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20919" y="6858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52400" y="152400"/>
            <a:ext cx="877618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ru-RU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Количество пролеченных детей по регионам 2008-2010г</a:t>
            </a:r>
            <a:endParaRPr lang="ru-RU" sz="2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7408075" y="214743823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1520" y="764704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877618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ru-RU" sz="2800" b="1" u="none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Количество пролеченных детей</a:t>
            </a:r>
            <a:endParaRPr lang="ru-RU" sz="2800" b="1" u="none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0" y="7620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Диаграмма 1"/>
          <p:cNvGraphicFramePr>
            <a:graphicFrameLocks/>
          </p:cNvGraphicFramePr>
          <p:nvPr/>
        </p:nvGraphicFramePr>
        <p:xfrm>
          <a:off x="265113" y="1773238"/>
          <a:ext cx="8613775" cy="4673600"/>
        </p:xfrm>
        <a:graphic>
          <a:graphicData uri="http://schemas.openxmlformats.org/presentationml/2006/ole">
            <p:oleObj spid="_x0000_s27650" r:id="rId3" imgW="8620491" imgH="5255207" progId="Excel.Shee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 sz="quarter" idx="4294967295"/>
          </p:nvPr>
        </p:nvSpPr>
        <p:spPr>
          <a:xfrm>
            <a:off x="214313" y="188913"/>
            <a:ext cx="8715375" cy="936625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775F55"/>
                  </a:outerShdw>
                </a:effectLst>
                <a:latin typeface="Tw Cen MT" pitchFamily="34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775F55"/>
                  </a:outerShdw>
                </a:effectLst>
                <a:latin typeface="Tw Cen MT" pitchFamily="34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детской инвалидности по нозологическим формам 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(данные  01.01. 2011г.)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322385" y="762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04800"/>
            <a:ext cx="8776189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ru-RU" sz="2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Структура пролеченных больных по нозоологиям</a:t>
            </a:r>
            <a:endParaRPr lang="ru-RU" sz="24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28600" y="914400"/>
            <a:ext cx="8823081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4800" y="6858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28600" y="152400"/>
          <a:ext cx="8686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322385" y="762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" y="1295400"/>
          <a:ext cx="8763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28600" y="152400"/>
          <a:ext cx="8686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Левая фигурная скобка 8"/>
          <p:cNvSpPr/>
          <p:nvPr/>
        </p:nvSpPr>
        <p:spPr>
          <a:xfrm rot="5400000" flipV="1">
            <a:off x="4229100" y="-1866900"/>
            <a:ext cx="533400" cy="5791200"/>
          </a:xfrm>
          <a:prstGeom prst="leftBrace">
            <a:avLst>
              <a:gd name="adj1" fmla="val 8333"/>
              <a:gd name="adj2" fmla="val 505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762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6800"/>
            <a:ext cx="9144000" cy="1554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 smtClean="0"/>
              <a:t>	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Лечебные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костюмы «Адели» и «Гравистат»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метод биомеханической динамической проприоцептивной коррекции)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предназначены для лечения расстройств движения.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	Принцип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действия костюма основан на выработке организмом рефлекторной реакции в ответ на внешнее воздействие</a:t>
            </a:r>
            <a:r>
              <a:rPr lang="ru-RU" dirty="0">
                <a:latin typeface="Arial" pitchFamily="34" charset="0"/>
                <a:cs typeface="Arial" pitchFamily="34" charset="0"/>
              </a:rPr>
              <a:t>.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Documents and Settings\gaitymbetova.REAB\Desktop\foto\DSC_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276600"/>
            <a:ext cx="2438400" cy="172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DSC019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81000" y="5791200"/>
            <a:ext cx="8153400" cy="7540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 smtClean="0"/>
              <a:t>        охват нуждающихся в данном виде лечения – 100% </a:t>
            </a:r>
          </a:p>
          <a:p>
            <a:pPr algn="just"/>
            <a:endParaRPr lang="ru-RU" sz="1900" b="1" dirty="0" smtClean="0"/>
          </a:p>
        </p:txBody>
      </p:sp>
      <p:pic>
        <p:nvPicPr>
          <p:cNvPr id="11" name="Picture 4" descr="DSC005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1676400" cy="251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SC005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667000"/>
            <a:ext cx="19805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304800" y="228600"/>
          <a:ext cx="8351837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22385" y="10668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0" y="762000"/>
            <a:ext cx="5562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БОС-логопедии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современный, высокоэффективный метод логопедической коррекции, дающий возможность использования огромных внутренних резервов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человеческого организма.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Бос-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Кардио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формирует диафрагмально-релаксационное дыхание (ДРД)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Бос-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Кардио-Лого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проводит коррекцию речевых нарушений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gsultanova.REAB.000\Desktop\все фото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999632" cy="19341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19400" y="3276600"/>
            <a:ext cx="3657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Использование системы </a:t>
            </a:r>
            <a:r>
              <a:rPr kumimoji="0" lang="ru-RU" sz="1600" b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Монтессори-терапии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реабилитации детей с ограничением жизнедеятельности и социальной недостаточностью с учетом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сензитивных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периодов ребенка и с применением оригинальных приемов для развития органов чувств и движений широко применяется в мировой практике. Необходимость применения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Монтессори-терапии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 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реабилиталогии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объясняется прежде всего тем, что она доступна ребенку</a:t>
            </a:r>
            <a:r>
              <a:rPr lang="ru-RU" sz="1600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даже  с самым тяжелым диагнозом.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3" descr="C:\Documents and Settings\gsultanova.REAB.000\Desktop\все фото\17.11.08\17.11.08\100_5349.jpg"/>
          <p:cNvPicPr>
            <a:picLocks noChangeAspect="1" noChangeArrowheads="1"/>
          </p:cNvPicPr>
          <p:nvPr/>
        </p:nvPicPr>
        <p:blipFill>
          <a:blip r:embed="rId3" cstate="print"/>
          <a:srcRect l="8333" r="6250"/>
          <a:stretch>
            <a:fillRect/>
          </a:stretch>
        </p:blipFill>
        <p:spPr bwMode="auto">
          <a:xfrm>
            <a:off x="457200" y="3124200"/>
            <a:ext cx="2209800" cy="1940558"/>
          </a:xfrm>
          <a:prstGeom prst="rect">
            <a:avLst/>
          </a:prstGeom>
          <a:noFill/>
        </p:spPr>
      </p:pic>
      <p:pic>
        <p:nvPicPr>
          <p:cNvPr id="8" name="Picture 4" descr="C:\Documents and Settings\gsultanova.REAB.000\Desktop\все фото\17.11.08\17.11.08\100_5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0"/>
            <a:ext cx="2286000" cy="3352800"/>
          </a:xfrm>
          <a:prstGeom prst="rect">
            <a:avLst/>
          </a:prstGeom>
          <a:noFill/>
        </p:spPr>
      </p:pic>
      <p:pic>
        <p:nvPicPr>
          <p:cNvPr id="9" name="Picture 2" descr="C:\Documents and Settings\gsultanova.REAB.000\Desktop\все фото\17.11.08\17.11.08\100_5326.jpg"/>
          <p:cNvPicPr>
            <a:picLocks noChangeAspect="1" noChangeArrowheads="1"/>
          </p:cNvPicPr>
          <p:nvPr/>
        </p:nvPicPr>
        <p:blipFill>
          <a:blip r:embed="rId5" cstate="print"/>
          <a:srcRect l="10417" r="16667"/>
          <a:stretch>
            <a:fillRect/>
          </a:stretch>
        </p:blipFill>
        <p:spPr bwMode="auto">
          <a:xfrm>
            <a:off x="381000" y="5105400"/>
            <a:ext cx="2209800" cy="1619865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304800" y="228600"/>
          <a:ext cx="8610600" cy="4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22385" y="762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52800" y="838200"/>
            <a:ext cx="5638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b="1" dirty="0" err="1">
                <a:latin typeface="Arial" pitchFamily="34" charset="0"/>
                <a:cs typeface="Arial" pitchFamily="34" charset="0"/>
              </a:rPr>
              <a:t>Pediatric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Lokomat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первая система в мире, которая позволяет осуществлять локомоторную терапию с помощью роботизированных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ортезов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на беговой дорожке у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детей.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Pediatric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Lokomat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гарантирует оптимальную настройку и комфорт для каждого ребенка. Уменьшенные роботизированные ортезы ходьбы сохраняют все преимущества полноразмерного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Lokomat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Специальные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ремни безопасности и манжеты обеспечивают оптимальную настройку и безопасное использование комплекса у детей разного возраста и уменьшают вероятность кожного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раздражения. Комплекс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Lokomat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может использоваться с детскими или стандартными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ортезами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нижних конечностей. </a:t>
            </a:r>
          </a:p>
        </p:txBody>
      </p:sp>
      <p:pic>
        <p:nvPicPr>
          <p:cNvPr id="7" name="Рисунок 4" descr="100_6974.jpg"/>
          <p:cNvPicPr>
            <a:picLocks noChangeAspect="1"/>
          </p:cNvPicPr>
          <p:nvPr/>
        </p:nvPicPr>
        <p:blipFill>
          <a:blip r:embed="rId2" cstate="print"/>
          <a:srcRect r="3947"/>
          <a:stretch>
            <a:fillRect/>
          </a:stretch>
        </p:blipFill>
        <p:spPr bwMode="auto">
          <a:xfrm>
            <a:off x="228600" y="3810000"/>
            <a:ext cx="29651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0400" y="3581400"/>
            <a:ext cx="5715000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 err="1">
                <a:latin typeface="Arial" pitchFamily="34" charset="0"/>
                <a:cs typeface="Arial" pitchFamily="34" charset="0"/>
              </a:rPr>
              <a:t>Постурография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стабилометрия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диагностика и лечение пациентов с нарушением равновесия и координации. Проводится на уникальном, не имеющем аналогов в Казахстане, высокотехнологичном аппарате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Постурограф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 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BALANSE MASTER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Методики проведения контролируются компьютерным программированием.</a:t>
            </a:r>
          </a:p>
          <a:p>
            <a:pPr algn="just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Были обследованы и проведены реабилитационные упражнения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2008 году – 298 детям, в 2009 г - 494 детям, за 2010 год – 539 детям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Ежегодно у  40-50%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детей нормализовались динамические показатели, улучшение показателей координации и равновесия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 40-45%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детей.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304800" y="228600"/>
          <a:ext cx="8610600" cy="4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22385" y="8382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Содержимое 3" descr="C:\Documents and Settings\re_habo\Desktop\РДРЦ внедренные технологии\Робот2.JPG"/>
          <p:cNvPicPr>
            <a:picLocks noGrp="1"/>
          </p:cNvPicPr>
          <p:nvPr>
            <p:ph idx="1"/>
          </p:nvPr>
        </p:nvPicPr>
        <p:blipFill>
          <a:blip r:embed="rId8" cstate="print">
            <a:lum bright="11000"/>
          </a:blip>
          <a:srcRect/>
          <a:stretch>
            <a:fillRect/>
          </a:stretch>
        </p:blipFill>
        <p:spPr bwMode="auto">
          <a:xfrm>
            <a:off x="0" y="914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52800" y="990600"/>
            <a:ext cx="5410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Применение ботулотоксина типа А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Диспорт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®)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разработан для устранения ходьбы на цыпочках (эквинус – «конская стопа») – одной из самых распространенных проблем, возникающих при спастичности у маленьких детей, страдающих церебральным параличом. Действие ботулотоксина заключается в блокировании передачи сигналов с нерва на соответствующую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 этому нерву мышцу,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 результате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чего устраняется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избыточная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напряженность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спастичных мышц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04800" y="228600"/>
          <a:ext cx="8351837" cy="4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C:\Documents and Settings\arizvanova\Desktop\123123\кар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957" y="838200"/>
            <a:ext cx="30534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arizvanova\Desktop\123123\ка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124200"/>
            <a:ext cx="2819400" cy="344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8600" y="4495800"/>
            <a:ext cx="5486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Ботулотоксин действует местно на мышцы и устраняет спастичность, что обеспечивает более правильный рост развивающихся мышц. Увеличение длины спастичной мышцы снижает риск развития контрактуры, уменьшает потребность в хирургическом вмешательстве и повышает шансы нормального двигательного развития.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0" y="8382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1400" y="7620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Термин – "</a:t>
            </a:r>
            <a:r>
              <a:rPr lang="ru-RU" dirty="0" err="1" smtClean="0">
                <a:hlinkClick r:id="rId2"/>
              </a:rPr>
              <a:t>ортез</a:t>
            </a:r>
            <a:r>
              <a:rPr lang="ru-RU" dirty="0" smtClean="0"/>
              <a:t>" (греч. </a:t>
            </a:r>
            <a:r>
              <a:rPr lang="ru-RU" dirty="0" err="1" smtClean="0"/>
              <a:t>orthos</a:t>
            </a:r>
            <a:r>
              <a:rPr lang="ru-RU" dirty="0" smtClean="0"/>
              <a:t>- прямой) - техническое средство, применяемое для фиксации, разгрузки, коррекции, активизации функций, косметики при патологических состояниях сегментов конечностей и туловища. </a:t>
            </a:r>
          </a:p>
        </p:txBody>
      </p:sp>
      <p:pic>
        <p:nvPicPr>
          <p:cNvPr id="5" name="Рисунок 5" descr="C:\Users\re_seto\AppData\Local\Microsoft\Windows\Temporary Internet Files\Content.Word\26082010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2209800" cy="1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304800" y="0"/>
          <a:ext cx="8534400" cy="60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7" descr="C:\Users\re_seto\AppData\Local\Microsoft\Windows\Temporary Internet Files\Content.Word\2608201011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838200"/>
            <a:ext cx="3124200" cy="242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352800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Ортезирование  является одним из важных этапов лечения, а также физической и социальной реабилитации больных с заболеваниями опорно-двигательного аппарата. </a:t>
            </a:r>
          </a:p>
          <a:p>
            <a:r>
              <a:rPr lang="ru-RU" dirty="0" smtClean="0"/>
              <a:t>В ТОО все ортопедические изделия собираются индивидуально и предназначены для конкретных целей</a:t>
            </a:r>
            <a:endParaRPr lang="ru-RU" dirty="0"/>
          </a:p>
        </p:txBody>
      </p:sp>
      <p:pic>
        <p:nvPicPr>
          <p:cNvPr id="9" name="Рисунок 6" descr="C:\Users\re_seto\AppData\Local\Microsoft\Windows\Temporary Internet Files\Content.Word\2608201011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267200"/>
            <a:ext cx="2172395" cy="199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81400" y="2209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Количество ортезтированных детей 2008-2010 </a:t>
            </a: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581400" y="2514600"/>
          <a:ext cx="5181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Всего получили ортезы 4044 детей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22385" y="762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304800" y="228600"/>
          <a:ext cx="8351837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11430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/>
        </p:nvSpPr>
        <p:spPr>
          <a:xfrm>
            <a:off x="0" y="1066800"/>
            <a:ext cx="9004432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 базе Центра с 2008 года проводится специализация и усовершенствование  медицинских кадров по следующим специальностям: невропатология, медицинская реабилитология, сестринское дело. 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специалистов РДРЦ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регионов с 2009 года проведено 5 мастер-класса (Великобритания, Израиля, Россия); 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 2011 года  издается   журнал «Вопросы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реабилитологии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получены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инновационные патенты на изобретение №23349 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 04.11.2010г.; №23351 от 26.01.10г.;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поддержания лидерских позиций на рынке реабилитационных услуг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выиграны 2 гранта  на сумму 116 млн.тенге.</a:t>
            </a: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indent="265113" algn="just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322385" y="838200"/>
            <a:ext cx="8821615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811" y="197823"/>
            <a:ext cx="877618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ru-RU" sz="28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Научная и образовательная деятельность</a:t>
            </a:r>
            <a:endParaRPr lang="ru-RU" sz="28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BA4FE1-C17B-4AE6-8DD4-889F39BCED8C}" type="slidenum">
              <a:rPr lang="ru-RU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43663" y="61658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kk-KZ" sz="1000" b="1" dirty="0">
                <a:latin typeface="Arial" pitchFamily="34" charset="0"/>
                <a:ea typeface="+mj-ea"/>
                <a:cs typeface="Arial" charset="0"/>
              </a:rPr>
              <a:t>,</a:t>
            </a:r>
            <a:endParaRPr lang="ru-RU" sz="1000" b="1" dirty="0">
              <a:latin typeface="Arial" pitchFamily="34" charset="0"/>
              <a:ea typeface="+mj-ea"/>
              <a:cs typeface="Arial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043608" y="1412776"/>
          <a:ext cx="792088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685800" y="3810000"/>
          <a:ext cx="7772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0" y="762000"/>
            <a:ext cx="89154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457200" y="1"/>
            <a:ext cx="75438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Состояние реабилитационной службы: </a:t>
            </a:r>
          </a:p>
          <a:p>
            <a:pPr algn="ctr"/>
            <a:r>
              <a:rPr lang="kk-KZ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Показатели здоровья детского </a:t>
            </a:r>
            <a:r>
              <a:rPr lang="kk-KZ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Arial" charset="0"/>
              </a:rPr>
              <a:t>населения</a:t>
            </a:r>
            <a:endParaRPr lang="kk-KZ" b="1" dirty="0">
              <a:cs typeface="Arial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600200" y="914400"/>
            <a:ext cx="5943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chemeClr val="accent2"/>
                </a:solidFill>
                <a:cs typeface="Arial" charset="0"/>
              </a:rPr>
              <a:t>Количество детей, состоящих  на учете по инвалидности</a:t>
            </a:r>
            <a:endParaRPr lang="kk-KZ" b="1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\\re_failsrv.nmh.local\User001$\RE_dzly\Лекции Булекбаевой Ш.А\Реабилитация сегодня, завтр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"/>
            <a:ext cx="3962400" cy="4343399"/>
          </a:xfrm>
          <a:prstGeom prst="rect">
            <a:avLst/>
          </a:prstGeom>
          <a:noFill/>
        </p:spPr>
      </p:pic>
      <p:pic>
        <p:nvPicPr>
          <p:cNvPr id="58372" name="Picture 4" descr="C:\Documents and Settings\re_dzly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876799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932363" y="4114800"/>
            <a:ext cx="3887787" cy="2514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r>
              <a:rPr lang="ru-RU" b="1" dirty="0" smtClean="0"/>
              <a:t>Во 2-ом полугодии т.г. издан первый номер научно-практического журнала «Вопросы </a:t>
            </a:r>
            <a:r>
              <a:rPr lang="ru-RU" b="1" dirty="0" err="1" smtClean="0"/>
              <a:t>реабилитологии</a:t>
            </a:r>
            <a:r>
              <a:rPr lang="ru-RU" b="1" dirty="0" smtClean="0"/>
              <a:t>», призванного объединить научные направления  реабилитационной помощи  в Казахстане.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Благодарю за внимание! Можете задавать вопросы….. 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5" name="Picture 4" descr="DSC0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47997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100_6974.jpg"/>
          <p:cNvPicPr>
            <a:picLocks noChangeAspect="1"/>
          </p:cNvPicPr>
          <p:nvPr/>
        </p:nvPicPr>
        <p:blipFill>
          <a:blip r:embed="rId3" cstate="print"/>
          <a:srcRect r="3947"/>
          <a:stretch>
            <a:fillRect/>
          </a:stretch>
        </p:blipFill>
        <p:spPr bwMode="auto">
          <a:xfrm>
            <a:off x="6067425" y="0"/>
            <a:ext cx="31237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Foto_camera\23.01.09\DSC03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27432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_DSC79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8052" y="3810000"/>
            <a:ext cx="434594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DSC022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31898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Foto_camera\23.01.09\DSC035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809999"/>
            <a:ext cx="251596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r>
              <a:rPr lang="kk-K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детей-инвалидов в разрезе регионов </a:t>
            </a:r>
            <a:br>
              <a:rPr lang="kk-K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16 лет)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229600" cy="505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152400" y="914400"/>
            <a:ext cx="89154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8001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службы: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оказания реабилитационной помощи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5551A21-992C-4B89-A691-5225F25F1173}" type="slidenum">
              <a:rPr lang="ru-RU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00063" y="1785938"/>
            <a:ext cx="731837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1676400" y="1828800"/>
            <a:ext cx="5775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ru-RU" b="1" dirty="0"/>
              <a:t>Амбулаторно-поликлиническая помощь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1676400" y="2209800"/>
            <a:ext cx="4983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ru-RU" b="1" dirty="0"/>
              <a:t>Стационарная помощь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676400" y="2590800"/>
            <a:ext cx="5991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100000"/>
              <a:buFont typeface="Wingdings" pitchFamily="2" charset="2"/>
              <a:buChar char=""/>
            </a:pPr>
            <a:r>
              <a:rPr lang="ru-RU" b="1" dirty="0" err="1"/>
              <a:t>Стационарозамещающая</a:t>
            </a:r>
            <a:r>
              <a:rPr lang="ru-RU" b="1" dirty="0"/>
              <a:t> помощь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683568" y="1295400"/>
            <a:ext cx="8208912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Уровни оказания реабилитационной помощи предусматривает: </a:t>
            </a:r>
          </a:p>
        </p:txBody>
      </p:sp>
      <p:sp>
        <p:nvSpPr>
          <p:cNvPr id="3" name="Скругленный прямоугольник 5"/>
          <p:cNvSpPr/>
          <p:nvPr/>
        </p:nvSpPr>
        <p:spPr>
          <a:xfrm>
            <a:off x="304799" y="3886200"/>
            <a:ext cx="8659813" cy="17526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Стационарная помощь </a:t>
            </a:r>
            <a:r>
              <a:rPr lang="ru-RU" sz="1400" b="1" dirty="0">
                <a:solidFill>
                  <a:schemeClr val="tx1"/>
                </a:solidFill>
              </a:rPr>
              <a:t>(реабилитационными центрами, отд.вост.лечения и </a:t>
            </a:r>
            <a:r>
              <a:rPr lang="ru-RU" sz="1400" b="1" dirty="0" err="1" smtClean="0">
                <a:solidFill>
                  <a:schemeClr val="tx1"/>
                </a:solidFill>
              </a:rPr>
              <a:t>медреабилитации</a:t>
            </a:r>
            <a:r>
              <a:rPr lang="ru-RU" sz="1400" b="1" dirty="0" smtClean="0">
                <a:solidFill>
                  <a:schemeClr val="tx1"/>
                </a:solidFill>
              </a:rPr>
              <a:t>) в </a:t>
            </a:r>
            <a:r>
              <a:rPr lang="ru-RU" sz="1400" b="1" dirty="0" err="1" smtClean="0">
                <a:solidFill>
                  <a:schemeClr val="tx1"/>
                </a:solidFill>
              </a:rPr>
              <a:t>фоме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восстанов</a:t>
            </a:r>
            <a:r>
              <a:rPr lang="ru-RU" sz="1400" b="1" dirty="0" smtClean="0">
                <a:solidFill>
                  <a:schemeClr val="tx1"/>
                </a:solidFill>
              </a:rPr>
              <a:t>. лечения и медицинской реабилитации-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объем реабилитационных услуг определен 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протоколами МЭС и включает комплексную реабилитационную помощь, в рамках которой проводится лечение физиотерапевтическими факторами(</a:t>
            </a:r>
            <a:r>
              <a:rPr lang="ru-RU" sz="1400" b="1" dirty="0" err="1">
                <a:solidFill>
                  <a:schemeClr val="tx1"/>
                </a:solidFill>
                <a:latin typeface="Arial" charset="0"/>
              </a:rPr>
              <a:t>электросветолечение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Arial" charset="0"/>
              </a:rPr>
              <a:t>магнитотерапия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, высокочастотная терапия и др.), лечебная физкультура, </a:t>
            </a:r>
            <a:r>
              <a:rPr lang="ru-RU" sz="1400" b="1" dirty="0" err="1">
                <a:solidFill>
                  <a:schemeClr val="tx1"/>
                </a:solidFill>
                <a:latin typeface="Arial" charset="0"/>
              </a:rPr>
              <a:t>механотерапия,БОС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Arial" charset="0"/>
              </a:rPr>
              <a:t>медико-психолог-е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педагогические и 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соц.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услуги и др.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Санаторно-курортная помощь – помимо выше указанных процедур, лечение проводится природными факторами</a:t>
            </a:r>
          </a:p>
        </p:txBody>
      </p:sp>
      <p:sp>
        <p:nvSpPr>
          <p:cNvPr id="4" name="Скругленный прямоугольник 5"/>
          <p:cNvSpPr/>
          <p:nvPr/>
        </p:nvSpPr>
        <p:spPr>
          <a:xfrm>
            <a:off x="250825" y="5734050"/>
            <a:ext cx="8785225" cy="7191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Arial" charset="0"/>
              </a:rPr>
              <a:t>Стационарозамещающая</a:t>
            </a:r>
            <a:r>
              <a:rPr lang="ru-RU" sz="14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помощь</a:t>
            </a:r>
            <a:r>
              <a:rPr lang="ru-RU" sz="1400" b="1" dirty="0" smtClean="0">
                <a:solidFill>
                  <a:schemeClr val="tx1"/>
                </a:solidFill>
              </a:rPr>
              <a:t>–дневные  стационары при </a:t>
            </a:r>
            <a:r>
              <a:rPr lang="ru-RU" sz="1400" b="1" dirty="0">
                <a:solidFill>
                  <a:schemeClr val="tx1"/>
                </a:solidFill>
              </a:rPr>
              <a:t>медицинских организациях, где оказываются  реабилитационные услуги, и предназначенных для медицинского наблюдения продолжительностью от 4-х до 8 часов в течении дня.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00" y="2895600"/>
            <a:ext cx="8785225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Амбулаторно-поликлиническая </a:t>
            </a:r>
            <a:r>
              <a:rPr lang="ru-RU" sz="1600" b="1" dirty="0" smtClean="0">
                <a:solidFill>
                  <a:schemeClr val="tx1"/>
                </a:solidFill>
              </a:rPr>
              <a:t>помощь  </a:t>
            </a:r>
            <a:r>
              <a:rPr lang="ru-RU" sz="1400" b="1" dirty="0" smtClean="0">
                <a:solidFill>
                  <a:schemeClr val="tx1"/>
                </a:solidFill>
              </a:rPr>
              <a:t>осуществляется в рамках ГОМП, однако </a:t>
            </a:r>
            <a:r>
              <a:rPr lang="ru-RU" sz="1400" b="1" dirty="0">
                <a:solidFill>
                  <a:schemeClr val="tx1"/>
                </a:solidFill>
              </a:rPr>
              <a:t>объем реабилитационных мероприятий определяется финансовыми возможностями больных, в основном проводится </a:t>
            </a:r>
            <a:r>
              <a:rPr lang="ru-RU" sz="1400" b="1" dirty="0" err="1">
                <a:solidFill>
                  <a:schemeClr val="tx1"/>
                </a:solidFill>
              </a:rPr>
              <a:t>физиолечение</a:t>
            </a:r>
            <a:r>
              <a:rPr lang="ru-RU" sz="1400" b="1" dirty="0">
                <a:solidFill>
                  <a:schemeClr val="tx1"/>
                </a:solidFill>
              </a:rPr>
              <a:t>, т.к. в большинстве </a:t>
            </a:r>
            <a:r>
              <a:rPr lang="ru-RU" sz="1400" b="1" dirty="0" err="1">
                <a:solidFill>
                  <a:schemeClr val="tx1"/>
                </a:solidFill>
              </a:rPr>
              <a:t>мед.учреждений</a:t>
            </a:r>
            <a:r>
              <a:rPr lang="ru-RU" sz="1400" b="1" dirty="0">
                <a:solidFill>
                  <a:schemeClr val="tx1"/>
                </a:solidFill>
              </a:rPr>
              <a:t> нет залов ЛФК или специалистов ЛФК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0" y="1066800"/>
            <a:ext cx="89154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Обеспеченность населения реабилитационными койками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2009-2010 гг. на 10 000 населения (дети)</a:t>
            </a:r>
          </a:p>
        </p:txBody>
      </p:sp>
      <p:graphicFrame>
        <p:nvGraphicFramePr>
          <p:cNvPr id="11571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395536" y="1340768"/>
          <a:ext cx="8353425" cy="2735138"/>
        </p:xfrm>
        <a:graphic>
          <a:graphicData uri="http://schemas.openxmlformats.org/presentationml/2006/ole">
            <p:oleObj spid="_x0000_s28674" r:id="rId3" imgW="8492464" imgH="2950720" progId="Excel.Sheet.8">
              <p:embed/>
            </p:oleObj>
          </a:graphicData>
        </a:graphic>
      </p:graphicFrame>
      <p:graphicFrame>
        <p:nvGraphicFramePr>
          <p:cNvPr id="11571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251520" y="4077072"/>
          <a:ext cx="8712968" cy="2780928"/>
        </p:xfrm>
        <a:graphic>
          <a:graphicData uri="http://schemas.openxmlformats.org/presentationml/2006/ole">
            <p:oleObj spid="_x0000_s28675" r:id="rId4" imgW="7078069" imgH="2682472" progId="Excel.Sheet.8">
              <p:embed/>
            </p:oleObj>
          </a:graphicData>
        </a:graphic>
      </p:graphicFrame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0" y="1143000"/>
            <a:ext cx="9067800" cy="7620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8000" y="1498600"/>
          <a:ext cx="82042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83012-C1B0-4049-BA29-9792E72F140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Сравнительная характеристика в обеспеченности реабилитационными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койками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с другими странами  на    1000 населения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взрослые, дети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)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09600" y="5181600"/>
            <a:ext cx="7848600" cy="1447800"/>
          </a:xfrm>
          <a:prstGeom prst="rect">
            <a:avLst/>
          </a:prstGeom>
        </p:spPr>
        <p:txBody>
          <a:bodyPr/>
          <a:lstStyle/>
          <a:p>
            <a:pPr marL="365125" indent="-282575" algn="ctr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Факторы  медицинского риска, способствующие детской инвалидности </a:t>
            </a:r>
            <a:endParaRPr lang="ru-RU" sz="24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1700213"/>
            <a:ext cx="3889375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Совершенствование медико-гигиенического образования и воспитания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88" y="2636838"/>
            <a:ext cx="3889375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отсутствие курсов и кафедр для подготовки </a:t>
            </a:r>
            <a:r>
              <a:rPr lang="ru-RU" b="1" dirty="0" err="1" smtClean="0">
                <a:solidFill>
                  <a:schemeClr val="tx1"/>
                </a:solidFill>
              </a:rPr>
              <a:t>специалистов-реабилитологов</a:t>
            </a:r>
            <a:endParaRPr lang="ru-RU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3573463"/>
            <a:ext cx="3889375" cy="792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  <a:defRPr/>
            </a:pPr>
            <a:r>
              <a:rPr lang="kk-KZ" b="1" dirty="0" smtClean="0"/>
              <a:t>низкий охват санаторно-курортным и восстановительным лечением детей с хр. патологией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188" y="4495800"/>
            <a:ext cx="3889375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b="1" dirty="0" smtClean="0"/>
              <a:t>недостаточная укомплектованность организаций детства и родовспоможения профильными специалистами (</a:t>
            </a:r>
            <a:r>
              <a:rPr lang="ru-RU" b="1" dirty="0" err="1" smtClean="0"/>
              <a:t>неонатологами</a:t>
            </a:r>
            <a:r>
              <a:rPr lang="ru-RU" b="1" dirty="0" smtClean="0"/>
              <a:t>, невропатологами,  </a:t>
            </a:r>
            <a:r>
              <a:rPr lang="ru-RU" b="1" dirty="0" err="1" smtClean="0"/>
              <a:t>реабилитологами</a:t>
            </a:r>
            <a:r>
              <a:rPr lang="ru-RU" b="1" dirty="0" smtClean="0"/>
              <a:t> и </a:t>
            </a:r>
            <a:r>
              <a:rPr lang="ru-RU" b="1" dirty="0" err="1" smtClean="0"/>
              <a:t>др.сп</a:t>
            </a:r>
            <a:r>
              <a:rPr lang="ru-RU" b="1" dirty="0" smtClean="0"/>
              <a:t>.),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363" y="1371601"/>
            <a:ext cx="3887787" cy="1142999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b="1" dirty="0" smtClean="0"/>
              <a:t>недостаточная оснащенность современной диагностической и реанимационной аппаратурой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2363" y="2819401"/>
            <a:ext cx="3887787" cy="22097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</a:pPr>
            <a:r>
              <a:rPr lang="ru-RU" b="1" dirty="0" smtClean="0"/>
              <a:t> в регионах </a:t>
            </a:r>
            <a:r>
              <a:rPr lang="en-US" b="1" dirty="0" smtClean="0"/>
              <a:t> </a:t>
            </a:r>
            <a:r>
              <a:rPr lang="ru-RU" b="1" dirty="0" smtClean="0"/>
              <a:t>не развита сеть учреждений восстановительного лечения и реабилитации и </a:t>
            </a:r>
          </a:p>
          <a:p>
            <a:pPr lvl="0" algn="just"/>
            <a:r>
              <a:rPr lang="ru-RU" b="1" dirty="0" smtClean="0"/>
              <a:t>слабая материальная база имеющихся центров, низкий уровень использования </a:t>
            </a:r>
            <a:r>
              <a:rPr lang="ru-RU" b="1" dirty="0" err="1" smtClean="0"/>
              <a:t>стационаро-замещающих</a:t>
            </a:r>
            <a:r>
              <a:rPr lang="ru-RU" b="1" dirty="0" smtClean="0"/>
              <a:t> форм организации </a:t>
            </a:r>
            <a:r>
              <a:rPr lang="ru-RU" b="1" dirty="0" err="1" smtClean="0"/>
              <a:t>реаб.помощи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2363" y="5257800"/>
            <a:ext cx="3887787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Не создана система  мотивирования граждан к ведению здорового образа жизни и участию в профилактических мероприятиях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611188" y="1295401"/>
            <a:ext cx="3889375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buFont typeface="Wingdings" pitchFamily="2" charset="2"/>
              <a:buChar char="ü"/>
              <a:defRPr/>
            </a:pPr>
            <a:r>
              <a:rPr lang="ru-RU" b="1" dirty="0" smtClean="0"/>
              <a:t>несовершенная система подготовки и переподготовки специалистов, занимающихся медицинской реабилитацией;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Правовое обеспечение</a:t>
            </a:r>
            <a:endParaRPr lang="ru-RU" sz="2800" b="1" i="1" dirty="0" smtClean="0">
              <a:latin typeface="Arial" charset="0"/>
              <a:cs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85750" y="692150"/>
            <a:ext cx="8643938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Правил оказания восстановительного лечения и медицинской реабилитации»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Министра здравоохранения Республики Казахстан от 19 октября 2009 года №542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«О внесении дополнений и изменений в приказ МЗ РК от 19 октября 2009 года №542 «Об утверждении Правил оказания восстановительного лечения и медицинской реабилитации»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Приказ МЗ РК от 09.12.2010г. №954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Правил обеспечения получения гражданами гарантированного объема бесплатной медицинской помощи»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Постановление Правительства Республики Казахстан от 19 ноября 2009 года №1887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«О некоторых вопросах восстановительного лечения и медицинской реабилитации»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Приказ Министерства здравоохранения РК от 24 августа 2010 г. №671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номенклатуры медицинских и фармацевтических специальностей»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МЗ РК от 24 ноября 2009г. №774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типовых штатов и штатных нормативов организаций здравоохранения»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Министра здравоохранения Республики Казахстан от 7 апреля 2010 года № 238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 внесении изменений и дополнений в приказ МЗ РК №238 от 07.04.2010г. «Об утверждении типовых штатов и штатных нормативов организаций здравоохранения»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МЗ РК  от 05.01.2011г. №10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;</a:t>
            </a:r>
          </a:p>
          <a:p>
            <a:pPr marL="425450" algn="just">
              <a:buFont typeface="Wingdings" pitchFamily="2" charset="2"/>
              <a:buChar char="q"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«Об утверждении минимальных стандартов (нормативов) оснащения медицинской техникой и изделиями медицинского назначения государственных организаций здравоохранения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Приказ МЗ РК от 27 октября 2010 года №850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342900" algn="just" eaLnBrk="1" hangingPunct="1">
              <a:buFont typeface="Calibri" pitchFamily="34" charset="0"/>
              <a:buAutoNum type="arabicPeriod"/>
              <a:defRPr/>
            </a:pPr>
            <a:endParaRPr lang="ru-RU" sz="1600" b="1" dirty="0" smtClean="0"/>
          </a:p>
          <a:p>
            <a:pPr indent="342900" algn="just" eaLnBrk="1" hangingPunct="1">
              <a:buFont typeface="Calibri" pitchFamily="34" charset="0"/>
              <a:buAutoNum type="arabicPeriod"/>
              <a:defRPr/>
            </a:pPr>
            <a:endParaRPr lang="ru-RU" sz="1600" b="1" dirty="0" smtClean="0"/>
          </a:p>
          <a:p>
            <a:pPr indent="342900" algn="just" eaLnBrk="1" hangingPunct="1">
              <a:buFont typeface="Calibri" pitchFamily="34" charset="0"/>
              <a:buAutoNum type="arabicPeriod"/>
              <a:defRPr/>
            </a:pPr>
            <a:endParaRPr lang="ru-RU" sz="1600" b="1" dirty="0" smtClean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7150" cmpd="thinThick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1734</TotalTime>
  <Words>1997</Words>
  <Application>Microsoft Office PowerPoint</Application>
  <PresentationFormat>Экран (4:3)</PresentationFormat>
  <Paragraphs>245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Лист Microsoft Office Excel 97-2003</vt:lpstr>
      <vt:lpstr>Диаграмма</vt:lpstr>
      <vt:lpstr>РЕАБИЛИТАЦИЯ  СЕГОДНЯ  и ЗАВТРА</vt:lpstr>
      <vt:lpstr> Структура детской инвалидности по нозологическим формам  (данные  01.01. 2011г.)</vt:lpstr>
      <vt:lpstr>Слайд 3</vt:lpstr>
      <vt:lpstr>Количество детей-инвалидов в разрезе регионов  (до 16 лет)</vt:lpstr>
      <vt:lpstr>Состояние службы:  ресурсы (уровни оказания реабилитационной помощи)</vt:lpstr>
      <vt:lpstr>Обеспеченность населения реабилитационными койками  за 2009-2010 гг. на 10 000 населения (дети)</vt:lpstr>
      <vt:lpstr>Сравнительная характеристика в обеспеченности реабилитационными  койками  с другими странами  на    1000 населения (взрослые, дети) </vt:lpstr>
      <vt:lpstr>Факторы  медицинского риска, способствующие детской инвалидности </vt:lpstr>
      <vt:lpstr>Правовое обеспечение</vt:lpstr>
      <vt:lpstr>Слайд 10</vt:lpstr>
      <vt:lpstr>Слайд 11</vt:lpstr>
      <vt:lpstr>Слайд 12</vt:lpstr>
      <vt:lpstr>Слайд 13</vt:lpstr>
      <vt:lpstr>Слайд 14</vt:lpstr>
      <vt:lpstr>Основные составляющие системы, обеспечивающие эффективное функционирование АО «РДРЦ»</vt:lpstr>
      <vt:lpstr>Слайд 16</vt:lpstr>
      <vt:lpstr>  В центре работают 5 докторов мед. наук, 9 кандидатов мед. наук, 1 канд.технических наук,  из них  имеют звание доцента -2 </vt:lpstr>
      <vt:lpstr>Слайд 18</vt:lpstr>
      <vt:lpstr>Слайд 19</vt:lpstr>
      <vt:lpstr>Слайд 20</vt:lpstr>
      <vt:lpstr>Слайд 21</vt:lpstr>
      <vt:lpstr>Слайд 22</vt:lpstr>
      <vt:lpstr>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Благодарю за внимание! Можете задавать вопросы…..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re_alai</dc:creator>
  <cp:lastModifiedBy>1</cp:lastModifiedBy>
  <cp:revision>539</cp:revision>
  <dcterms:created xsi:type="dcterms:W3CDTF">2011-05-14T04:41:45Z</dcterms:created>
  <dcterms:modified xsi:type="dcterms:W3CDTF">2011-09-21T10:31:09Z</dcterms:modified>
</cp:coreProperties>
</file>