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7" r:id="rId3"/>
    <p:sldId id="258" r:id="rId4"/>
    <p:sldId id="259" r:id="rId5"/>
    <p:sldId id="264" r:id="rId6"/>
    <p:sldId id="263" r:id="rId7"/>
    <p:sldId id="280" r:id="rId8"/>
    <p:sldId id="262" r:id="rId9"/>
    <p:sldId id="265" r:id="rId10"/>
    <p:sldId id="267" r:id="rId11"/>
    <p:sldId id="270" r:id="rId12"/>
    <p:sldId id="269" r:id="rId13"/>
    <p:sldId id="271" r:id="rId14"/>
    <p:sldId id="272" r:id="rId15"/>
    <p:sldId id="27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66FF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24.05.2013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24.05.2013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24.05.2013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24.05.2013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24.05.2013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24.05.2013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24.05.2013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24.05.2013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24.05.2013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24.05.2013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24.05.2013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24.05.2013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24.05.2013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yandex.kz/yandsearch?source=psearch&amp;img_url=http://img.nr2.ru/pict/arts1/27/95/279500.jpg&amp;uinfo=sw-1349-sh-673-fw-1124-fh-467-pd-1&amp;tld=kz&amp;p=4&amp;text=%D3%A9%D0%B7%D0%B3%D0%B5%D1%80%D1%96%D1%81&amp;noreask=1&amp;pos=137&amp;rpt=simage&amp;lr=162"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hyperlink" Target="http://tengrinews.kz/kazakhstan_news/pravitelstvo-kazahstana-skontsentriruetsya-na-razvitii-sistemyi-zdravoohraneniya-204939/"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8900000" scaled="1"/>
          <a:tileRect/>
        </a:gradFill>
        <a:effectLst/>
      </p:bgPr>
    </p:bg>
    <p:spTree>
      <p:nvGrpSpPr>
        <p:cNvPr id="1" name=""/>
        <p:cNvGrpSpPr/>
        <p:nvPr/>
      </p:nvGrpSpPr>
      <p:grpSpPr>
        <a:xfrm>
          <a:off x="0" y="0"/>
          <a:ext cx="0" cy="0"/>
          <a:chOff x="0" y="0"/>
          <a:chExt cx="0" cy="0"/>
        </a:xfrm>
      </p:grpSpPr>
      <p:pic>
        <p:nvPicPr>
          <p:cNvPr id="4" name="Рисунок 3" descr="6HZFZLCAX0YNWTCAPUO0YUCAPZUIQ8CAGPKAFYCAGYH6U1CADZR178CAVNTKX5CAMHX0JWCAHK0E5WCALTBNQPCAJTET4DCARPTBVLCAGA35PECASUD0M4CA7INK00CAXL543BCASM8H35CAZSBKH1CAU6YCAO"/>
          <p:cNvPicPr>
            <a:picLocks noChangeAspect="1" noChangeArrowheads="1"/>
          </p:cNvPicPr>
          <p:nvPr/>
        </p:nvPicPr>
        <p:blipFill>
          <a:blip r:embed="rId2" cstate="print"/>
          <a:srcRect/>
          <a:stretch>
            <a:fillRect/>
          </a:stretch>
        </p:blipFill>
        <p:spPr bwMode="auto">
          <a:xfrm>
            <a:off x="3643306" y="4214818"/>
            <a:ext cx="2786082" cy="1950257"/>
          </a:xfrm>
          <a:prstGeom prst="rect">
            <a:avLst/>
          </a:prstGeom>
          <a:noFill/>
        </p:spPr>
      </p:pic>
      <p:sp>
        <p:nvSpPr>
          <p:cNvPr id="17409" name="Rectangle 1"/>
          <p:cNvSpPr>
            <a:spLocks noChangeArrowheads="1"/>
          </p:cNvSpPr>
          <p:nvPr/>
        </p:nvSpPr>
        <p:spPr bwMode="auto">
          <a:xfrm>
            <a:off x="1214414" y="428604"/>
            <a:ext cx="7215238"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kk-KZ" sz="3600" b="1" dirty="0" smtClean="0">
                <a:solidFill>
                  <a:schemeClr val="bg1"/>
                </a:solidFill>
                <a:latin typeface="Times New Roman" pitchFamily="18" charset="0"/>
                <a:ea typeface="Times New Roman" pitchFamily="18" charset="0"/>
                <a:cs typeface="Times New Roman" pitchFamily="18" charset="0"/>
              </a:rPr>
              <a:t>С.Ж.Асфендияров атындағы ҚазҰМУ </a:t>
            </a:r>
          </a:p>
          <a:p>
            <a:pPr lvl="0" algn="ctr" eaLnBrk="0" fontAlgn="base" hangingPunct="0">
              <a:spcBef>
                <a:spcPct val="0"/>
              </a:spcBef>
              <a:spcAft>
                <a:spcPct val="0"/>
              </a:spcAft>
            </a:pPr>
            <a:r>
              <a:rPr lang="kk-KZ" sz="3600" b="1" dirty="0" smtClean="0">
                <a:solidFill>
                  <a:srgbClr val="7030A0"/>
                </a:solidFill>
                <a:latin typeface="Times New Roman" pitchFamily="18" charset="0"/>
                <a:ea typeface="Times New Roman" pitchFamily="18" charset="0"/>
                <a:cs typeface="Times New Roman" pitchFamily="18" charset="0"/>
              </a:rPr>
              <a:t>«Денсаулық сақтау мен фармациядағы менеджмент</a:t>
            </a:r>
          </a:p>
          <a:p>
            <a:pPr lvl="0" algn="ctr" eaLnBrk="0" fontAlgn="base" hangingPunct="0">
              <a:spcBef>
                <a:spcPct val="0"/>
              </a:spcBef>
              <a:spcAft>
                <a:spcPct val="0"/>
              </a:spcAft>
            </a:pPr>
            <a:r>
              <a:rPr lang="kk-KZ" sz="3600" b="1" dirty="0" smtClean="0">
                <a:solidFill>
                  <a:srgbClr val="7030A0"/>
                </a:solidFill>
                <a:latin typeface="Times New Roman" pitchFamily="18" charset="0"/>
                <a:ea typeface="Times New Roman" pitchFamily="18" charset="0"/>
                <a:cs typeface="Times New Roman" pitchFamily="18" charset="0"/>
              </a:rPr>
              <a:t>және маркетинг» кафедрасы</a:t>
            </a:r>
            <a:r>
              <a:rPr lang="ru-RU" sz="3600" dirty="0" smtClean="0">
                <a:solidFill>
                  <a:srgbClr val="7030A0"/>
                </a:solidFill>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36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36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ҚАЗАҚСТАНДА ДЕНСАУЛЫҚ САҚТАУДЫ ҚАРЖЫЛАНДЫРУ  </a:t>
            </a:r>
            <a:endParaRPr kumimoji="0" lang="ru-RU" sz="36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kk-KZ" sz="36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kk-KZ" sz="3600"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rPr>
              <a:t>Төлебаев Ж.С. </a:t>
            </a:r>
          </a:p>
          <a:p>
            <a:pPr marL="0" marR="0" lvl="0" indent="0" algn="r" defTabSz="914400" rtl="0" eaLnBrk="0" fontAlgn="base" latinLnBrk="0" hangingPunct="0">
              <a:lnSpc>
                <a:spcPct val="100000"/>
              </a:lnSpc>
              <a:spcBef>
                <a:spcPct val="0"/>
              </a:spcBef>
              <a:spcAft>
                <a:spcPct val="0"/>
              </a:spcAft>
              <a:buClrTx/>
              <a:buSzTx/>
              <a:buFontTx/>
              <a:buNone/>
              <a:tabLst/>
            </a:pPr>
            <a:r>
              <a:rPr kumimoji="0" lang="kk-KZ" sz="3600"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rPr>
              <a:t>Авгамбаева</a:t>
            </a:r>
            <a:r>
              <a:rPr kumimoji="0" lang="kk-KZ" sz="3600" b="1" i="0" u="none" strike="noStrike" cap="none" normalizeH="0" dirty="0" smtClean="0">
                <a:ln>
                  <a:noFill/>
                </a:ln>
                <a:solidFill>
                  <a:schemeClr val="accent3"/>
                </a:solidFill>
                <a:effectLst/>
                <a:latin typeface="Times New Roman" pitchFamily="18" charset="0"/>
                <a:ea typeface="Times New Roman" pitchFamily="18" charset="0"/>
                <a:cs typeface="Times New Roman" pitchFamily="18" charset="0"/>
              </a:rPr>
              <a:t> Н.Н.</a:t>
            </a:r>
            <a:endParaRPr kumimoji="0" lang="ru-RU" sz="3600" b="0"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kk-KZ" sz="36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36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одержимое 9"/>
          <p:cNvSpPr>
            <a:spLocks noGrp="1"/>
          </p:cNvSpPr>
          <p:nvPr>
            <p:ph sz="quarter" idx="2"/>
          </p:nvPr>
        </p:nvSpPr>
        <p:spPr>
          <a:xfrm>
            <a:off x="457200" y="285728"/>
            <a:ext cx="8043890" cy="6215106"/>
          </a:xfrm>
        </p:spPr>
        <p:style>
          <a:lnRef idx="1">
            <a:schemeClr val="accent2"/>
          </a:lnRef>
          <a:fillRef idx="2">
            <a:schemeClr val="accent2"/>
          </a:fillRef>
          <a:effectRef idx="1">
            <a:schemeClr val="accent2"/>
          </a:effectRef>
          <a:fontRef idx="minor">
            <a:schemeClr val="dk1"/>
          </a:fontRef>
        </p:style>
        <p:txBody>
          <a:bodyPr/>
          <a:lstStyle/>
          <a:p>
            <a:pPr marL="0" algn="just">
              <a:spcBef>
                <a:spcPts val="0"/>
              </a:spcBef>
              <a:buNone/>
            </a:pPr>
            <a:r>
              <a:rPr lang="kk-KZ" dirty="0" smtClean="0">
                <a:solidFill>
                  <a:schemeClr val="tx1"/>
                </a:solidFill>
                <a:latin typeface="Times New Roman" pitchFamily="18" charset="0"/>
                <a:cs typeface="Times New Roman" pitchFamily="18" charset="0"/>
              </a:rPr>
              <a:t>	</a:t>
            </a:r>
          </a:p>
          <a:p>
            <a:pPr marL="0" algn="just">
              <a:spcBef>
                <a:spcPts val="0"/>
              </a:spcBef>
              <a:buNone/>
            </a:pPr>
            <a:endParaRPr lang="kk-KZ" dirty="0" smtClean="0">
              <a:solidFill>
                <a:schemeClr val="tx1"/>
              </a:solidFill>
              <a:latin typeface="Times New Roman" pitchFamily="18" charset="0"/>
              <a:cs typeface="Times New Roman" pitchFamily="18" charset="0"/>
            </a:endParaRPr>
          </a:p>
          <a:p>
            <a:pPr marL="0" algn="just">
              <a:spcBef>
                <a:spcPts val="0"/>
              </a:spcBef>
              <a:buNone/>
            </a:pPr>
            <a:endParaRPr lang="kk-KZ" dirty="0" smtClean="0">
              <a:solidFill>
                <a:schemeClr val="tx1"/>
              </a:solidFill>
              <a:latin typeface="Times New Roman" pitchFamily="18" charset="0"/>
              <a:cs typeface="Times New Roman" pitchFamily="18" charset="0"/>
            </a:endParaRPr>
          </a:p>
          <a:p>
            <a:pPr marL="0" algn="just">
              <a:spcBef>
                <a:spcPts val="0"/>
              </a:spcBef>
              <a:buNone/>
            </a:pPr>
            <a:r>
              <a:rPr lang="kk-KZ" dirty="0" smtClean="0">
                <a:solidFill>
                  <a:schemeClr val="tx1"/>
                </a:solidFill>
                <a:latin typeface="Times New Roman" pitchFamily="18" charset="0"/>
                <a:cs typeface="Times New Roman" pitchFamily="18" charset="0"/>
              </a:rPr>
              <a:t>	Сондықтан ақысыз медициналық көмек берудің кепілденген көлемі ішінде тұрғындарға мынадай медициналық көмек үшін қаржылар бөлінуі қажет:</a:t>
            </a:r>
            <a:endParaRPr lang="ru-RU" dirty="0" smtClean="0">
              <a:solidFill>
                <a:schemeClr val="tx1"/>
              </a:solidFill>
              <a:latin typeface="Times New Roman" pitchFamily="18" charset="0"/>
              <a:cs typeface="Times New Roman" pitchFamily="18" charset="0"/>
            </a:endParaRPr>
          </a:p>
          <a:p>
            <a:pPr marL="0" algn="just">
              <a:spcBef>
                <a:spcPts val="0"/>
              </a:spcBef>
              <a:buNone/>
            </a:pPr>
            <a:r>
              <a:rPr lang="kk-KZ" dirty="0" smtClean="0">
                <a:solidFill>
                  <a:schemeClr val="tx1"/>
                </a:solidFill>
                <a:latin typeface="Times New Roman" pitchFamily="18" charset="0"/>
                <a:cs typeface="Times New Roman" pitchFamily="18" charset="0"/>
              </a:rPr>
              <a:t>- тұратын жерлерінде алғашқы медициналы-санитарлық көмек беруге;   </a:t>
            </a:r>
            <a:endParaRPr lang="ru-RU" dirty="0" smtClean="0">
              <a:solidFill>
                <a:schemeClr val="tx1"/>
              </a:solidFill>
              <a:latin typeface="Times New Roman" pitchFamily="18" charset="0"/>
              <a:cs typeface="Times New Roman" pitchFamily="18" charset="0"/>
            </a:endParaRPr>
          </a:p>
          <a:p>
            <a:pPr marL="0" algn="just">
              <a:spcBef>
                <a:spcPts val="0"/>
              </a:spcBef>
              <a:buNone/>
            </a:pPr>
            <a:r>
              <a:rPr lang="kk-KZ" dirty="0" smtClean="0">
                <a:solidFill>
                  <a:schemeClr val="tx1"/>
                </a:solidFill>
                <a:latin typeface="Times New Roman" pitchFamily="18" charset="0"/>
                <a:cs typeface="Times New Roman" pitchFamily="18" charset="0"/>
              </a:rPr>
              <a:t>- жедел, шұғыл және асығыс медициналық қөмек беруге;</a:t>
            </a:r>
            <a:endParaRPr lang="ru-RU" dirty="0" smtClean="0">
              <a:solidFill>
                <a:schemeClr val="tx1"/>
              </a:solidFill>
              <a:latin typeface="Times New Roman" pitchFamily="18" charset="0"/>
              <a:cs typeface="Times New Roman" pitchFamily="18" charset="0"/>
            </a:endParaRPr>
          </a:p>
          <a:p>
            <a:pPr marL="0" algn="just">
              <a:spcBef>
                <a:spcPts val="0"/>
              </a:spcBef>
              <a:buNone/>
            </a:pPr>
            <a:r>
              <a:rPr lang="kk-KZ" dirty="0" smtClean="0">
                <a:solidFill>
                  <a:schemeClr val="tx1"/>
                </a:solidFill>
                <a:latin typeface="Times New Roman" pitchFamily="18" charset="0"/>
                <a:cs typeface="Times New Roman" pitchFamily="18" charset="0"/>
              </a:rPr>
              <a:t>- кейбір әлеуметтік-маңызды аурулар түріне;  </a:t>
            </a:r>
            <a:endParaRPr lang="ru-RU" dirty="0" smtClean="0">
              <a:solidFill>
                <a:schemeClr val="tx1"/>
              </a:solidFill>
              <a:latin typeface="Times New Roman" pitchFamily="18" charset="0"/>
              <a:cs typeface="Times New Roman" pitchFamily="18" charset="0"/>
            </a:endParaRPr>
          </a:p>
          <a:p>
            <a:pPr marL="0" algn="just">
              <a:spcBef>
                <a:spcPts val="0"/>
              </a:spcBef>
              <a:buNone/>
            </a:pPr>
            <a:r>
              <a:rPr lang="kk-KZ" dirty="0" smtClean="0">
                <a:solidFill>
                  <a:schemeClr val="tx1"/>
                </a:solidFill>
                <a:latin typeface="Times New Roman" pitchFamily="18" charset="0"/>
                <a:cs typeface="Times New Roman" pitchFamily="18" charset="0"/>
              </a:rPr>
              <a:t>- өте жоғары мамандардырылған медициналық көмек беретін республикалық медициналық мекемелерге.</a:t>
            </a:r>
            <a:endParaRPr lang="ru-RU" dirty="0" smtClean="0">
              <a:solidFill>
                <a:schemeClr val="tx1"/>
              </a:solidFill>
              <a:latin typeface="Times New Roman" pitchFamily="18" charset="0"/>
              <a:cs typeface="Times New Roman" pitchFamily="18" charset="0"/>
            </a:endParaRPr>
          </a:p>
          <a:p>
            <a:pPr marL="0" algn="just">
              <a:spcBef>
                <a:spcPts val="0"/>
              </a:spcBef>
              <a:buNone/>
            </a:pPr>
            <a:r>
              <a:rPr lang="kk-KZ" dirty="0" smtClean="0">
                <a:solidFill>
                  <a:schemeClr val="tx1"/>
                </a:solidFill>
                <a:latin typeface="Times New Roman" pitchFamily="18" charset="0"/>
                <a:cs typeface="Times New Roman" pitchFamily="18" charset="0"/>
              </a:rPr>
              <a:t>	Ақысыз медициналық көмек берудің кепілденген көлемі ішінде аталған медициналық қызмет түрлерінің нақтылы тізімдері заң шығару арқылы айқындалуы тиіс. </a:t>
            </a:r>
          </a:p>
          <a:p>
            <a:pPr marL="0" algn="just">
              <a:spcBef>
                <a:spcPts val="0"/>
              </a:spcBef>
              <a:buNone/>
            </a:pPr>
            <a:endParaRPr lang="ru-RU" dirty="0" smtClean="0">
              <a:solidFill>
                <a:schemeClr val="tx1"/>
              </a:solidFill>
              <a:latin typeface="Times New Roman" pitchFamily="18" charset="0"/>
              <a:cs typeface="Times New Roman" pitchFamily="18" charset="0"/>
            </a:endParaRPr>
          </a:p>
          <a:p>
            <a:pPr>
              <a:buNone/>
            </a:pPr>
            <a:endParaRPr lang="ru-RU" dirty="0"/>
          </a:p>
        </p:txBody>
      </p:sp>
      <p:pic>
        <p:nvPicPr>
          <p:cNvPr id="13" name="Picture 7" descr="79fd1043c76e63e8a2aab76ec183dadf"/>
          <p:cNvPicPr>
            <a:picLocks noChangeAspect="1" noChangeArrowheads="1"/>
          </p:cNvPicPr>
          <p:nvPr/>
        </p:nvPicPr>
        <p:blipFill>
          <a:blip r:embed="rId2" cstate="print"/>
          <a:srcRect/>
          <a:stretch>
            <a:fillRect/>
          </a:stretch>
        </p:blipFill>
        <p:spPr bwMode="auto">
          <a:xfrm rot="10800000">
            <a:off x="0" y="0"/>
            <a:ext cx="6715140" cy="2428868"/>
          </a:xfrm>
          <a:prstGeom prst="rect">
            <a:avLst/>
          </a:prstGeom>
          <a:noFill/>
          <a:ln w="9525">
            <a:noFill/>
            <a:miter lim="800000"/>
            <a:headEnd/>
            <a:tailEnd/>
          </a:ln>
        </p:spPr>
      </p:pic>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p:txBody>
          <a:bodyPr/>
          <a:lstStyle/>
          <a:p>
            <a:pPr eaLnBrk="1" hangingPunct="1"/>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smtClean="0">
              <a:latin typeface="Times New Roman" pitchFamily="18" charset="0"/>
              <a:cs typeface="Times New Roman" pitchFamily="18" charset="0"/>
            </a:endParaRPr>
          </a:p>
        </p:txBody>
      </p:sp>
      <p:sp>
        <p:nvSpPr>
          <p:cNvPr id="8" name="Содержимое 7"/>
          <p:cNvSpPr>
            <a:spLocks noGrp="1"/>
          </p:cNvSpPr>
          <p:nvPr>
            <p:ph sz="quarter" idx="2"/>
          </p:nvPr>
        </p:nvSpPr>
        <p:spPr>
          <a:xfrm>
            <a:off x="2786050" y="500042"/>
            <a:ext cx="5786478" cy="5857916"/>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buNone/>
            </a:pPr>
            <a:r>
              <a:rPr lang="kk-KZ" dirty="0" smtClean="0"/>
              <a:t>        </a:t>
            </a:r>
            <a:r>
              <a:rPr lang="kk-KZ" dirty="0" smtClean="0">
                <a:latin typeface="Times New Roman" pitchFamily="18" charset="0"/>
                <a:cs typeface="Times New Roman" pitchFamily="18" charset="0"/>
              </a:rPr>
              <a:t>Зейнеткерлерге, балиқалы жасқа толмағандарға, аяғы ауыр немесе жаңа туған әйелдерге, мүгедектерге, ардагерлерге, жұмыссыздарға (тиесілі тәртіп бойынша тіркелгендерге), мемлекеттік тапсырыс бойынша күндізгі бөлімде оқитын студенттерге және басқа да ақысыз медициналық көмек берудің кепілденген көлеміне кірмеген денсаулық сақтау бағдарламасы бойынша қаржыландыру мемлекеттік бюджет есебінен жүргізген дұрыс болмақ. Әскери, ішкі істер орындарының қызметтегілеріне және соларға теңестірілген тұлғаларға ақысыз медициналық көмек беру арнайы заң шығару арқылы жүзеге асырған дұрыс.</a:t>
            </a:r>
            <a:endParaRPr lang="ru-RU" dirty="0" smtClean="0">
              <a:latin typeface="Times New Roman" pitchFamily="18" charset="0"/>
              <a:cs typeface="Times New Roman" pitchFamily="18" charset="0"/>
            </a:endParaRPr>
          </a:p>
          <a:p>
            <a:pPr>
              <a:buNone/>
            </a:pPr>
            <a:endParaRPr lang="ru-RU" dirty="0"/>
          </a:p>
        </p:txBody>
      </p:sp>
      <p:pic>
        <p:nvPicPr>
          <p:cNvPr id="15" name="Рисунок 14" descr="http://im7-tub-kz.yandex.net/i?id=337122849-53-72&amp;n=21">
            <a:hlinkClick r:id="rId2" tgtFrame="&quot;_blank&quot;"/>
          </p:cNvPr>
          <p:cNvPicPr/>
          <p:nvPr/>
        </p:nvPicPr>
        <p:blipFill>
          <a:blip r:embed="rId3"/>
          <a:srcRect/>
          <a:stretch>
            <a:fillRect/>
          </a:stretch>
        </p:blipFill>
        <p:spPr bwMode="auto">
          <a:xfrm>
            <a:off x="357158" y="571480"/>
            <a:ext cx="2357454" cy="571504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srcRect/>
          <a:stretch>
            <a:fillRect/>
          </a:stretch>
        </p:blipFill>
        <p:spPr bwMode="auto">
          <a:xfrm>
            <a:off x="142844" y="285728"/>
            <a:ext cx="8143932" cy="6286543"/>
          </a:xfrm>
          <a:prstGeom prst="rect">
            <a:avLst/>
          </a:prstGeom>
          <a:noFill/>
          <a:ln w="9525">
            <a:noFill/>
            <a:miter lim="800000"/>
            <a:headEnd/>
            <a:tailEnd/>
          </a:ln>
          <a:effectLst/>
        </p:spPr>
      </p:pic>
      <p:sp>
        <p:nvSpPr>
          <p:cNvPr id="7" name="Содержимое 6"/>
          <p:cNvSpPr>
            <a:spLocks noGrp="1"/>
          </p:cNvSpPr>
          <p:nvPr>
            <p:ph sz="quarter" idx="1"/>
          </p:nvPr>
        </p:nvSpPr>
        <p:spPr>
          <a:xfrm>
            <a:off x="457200" y="928670"/>
            <a:ext cx="7329510" cy="5243530"/>
          </a:xfrm>
        </p:spPr>
        <p:txBody>
          <a:bodyPr>
            <a:normAutofit lnSpcReduction="10000"/>
          </a:bodyPr>
          <a:lstStyle/>
          <a:p>
            <a:pPr algn="just"/>
            <a:r>
              <a:rPr lang="kk-KZ" sz="2800" dirty="0" smtClean="0">
                <a:latin typeface="Times New Roman" pitchFamily="18" charset="0"/>
                <a:cs typeface="Times New Roman" pitchFamily="18" charset="0"/>
              </a:rPr>
              <a:t>Азаматтардың ақысыз медициналық көмек берудің кепілденген көлеміне ие болуы үшін аңғарым жасау және емдеу жолдары, медициналық көмек берудің бірегей тарифтері, медициналық көмектің заң шығару жолдарын бір тәртіпке келтіру ісі қолға алынуы тиіс. </a:t>
            </a:r>
            <a:endParaRPr lang="ru-RU" sz="2800"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Халықтың денсаулығы кай елдің де ең негізгі байлығы, сондықтан  денсаулық сақтау саласын қаржыландыру көлемі таяу жылдары бірнеше есе көбейтіліп, әлемдегі ең дамыған АҚШ және Батыс Еуропа елдері деңгейіне жетуіміз қажет. </a:t>
            </a:r>
            <a:endParaRPr lang="ru-RU" sz="2800" dirty="0" smtClean="0">
              <a:latin typeface="Times New Roman" pitchFamily="18" charset="0"/>
              <a:cs typeface="Times New Roman" pitchFamily="18" charset="0"/>
            </a:endParaRPr>
          </a:p>
          <a:p>
            <a:endParaRPr lang="ru-RU" dirty="0"/>
          </a:p>
        </p:txBody>
      </p:sp>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одержимое 8"/>
          <p:cNvSpPr>
            <a:spLocks noGrp="1"/>
          </p:cNvSpPr>
          <p:nvPr>
            <p:ph sz="quarter" idx="2"/>
          </p:nvPr>
        </p:nvSpPr>
        <p:spPr>
          <a:xfrm>
            <a:off x="457200" y="357166"/>
            <a:ext cx="8115328" cy="6143668"/>
          </a:xfrm>
        </p:spPr>
        <p:style>
          <a:lnRef idx="1">
            <a:schemeClr val="accent1"/>
          </a:lnRef>
          <a:fillRef idx="2">
            <a:schemeClr val="accent1"/>
          </a:fillRef>
          <a:effectRef idx="1">
            <a:schemeClr val="accent1"/>
          </a:effectRef>
          <a:fontRef idx="minor">
            <a:schemeClr val="dk1"/>
          </a:fontRef>
        </p:style>
        <p:txBody>
          <a:bodyPr/>
          <a:lstStyle/>
          <a:p>
            <a:pPr algn="ctr">
              <a:buNone/>
            </a:pPr>
            <a:endParaRPr lang="kk-KZ" sz="3200" b="1" dirty="0" smtClean="0">
              <a:latin typeface="Times New Roman" pitchFamily="18" charset="0"/>
              <a:cs typeface="Times New Roman" pitchFamily="18" charset="0"/>
            </a:endParaRPr>
          </a:p>
          <a:p>
            <a:pPr algn="ctr">
              <a:buNone/>
            </a:pPr>
            <a:r>
              <a:rPr lang="kk-KZ" sz="3200" b="1" dirty="0" smtClean="0">
                <a:latin typeface="Times New Roman" pitchFamily="18" charset="0"/>
                <a:cs typeface="Times New Roman" pitchFamily="18" charset="0"/>
              </a:rPr>
              <a:t>Қолданылған әдебиет:</a:t>
            </a:r>
            <a:endParaRPr lang="ru-RU" sz="3200"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r>
              <a:rPr lang="kk-KZ" sz="2800" dirty="0" smtClean="0">
                <a:latin typeface="Times New Roman" pitchFamily="18" charset="0"/>
                <a:cs typeface="Times New Roman" pitchFamily="18" charset="0"/>
              </a:rPr>
              <a:t>1.Назарбаев Н.Ә. «Қазақстан-2050» стратегиясы қалыптасқан мемлекеттің жаңа саяси бағыты. Астана, Ақорда, 2012.</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2</a:t>
            </a:r>
            <a:r>
              <a:rPr lang="kk-KZ" sz="2800" dirty="0" smtClean="0">
                <a:latin typeface="Times New Roman" pitchFamily="18" charset="0"/>
                <a:cs typeface="Times New Roman" pitchFamily="18" charset="0"/>
              </a:rPr>
              <a:t>. Язбек А.С. Борьба с неравенством в здравоохранении.«Весь Мир»,М.2010. </a:t>
            </a:r>
            <a:endParaRPr lang="ru-RU" sz="2800" dirty="0" smtClean="0">
              <a:latin typeface="Times New Roman" pitchFamily="18" charset="0"/>
              <a:cs typeface="Times New Roman" pitchFamily="18" charset="0"/>
            </a:endParaRPr>
          </a:p>
          <a:p>
            <a:pPr>
              <a:buNone/>
            </a:pPr>
            <a:r>
              <a:rPr lang="kk-KZ" sz="2800" dirty="0" smtClean="0">
                <a:latin typeface="Times New Roman" pitchFamily="18" charset="0"/>
                <a:cs typeface="Times New Roman" pitchFamily="18" charset="0"/>
              </a:rPr>
              <a:t>3. </a:t>
            </a:r>
            <a:r>
              <a:rPr lang="kk-KZ" sz="2800" u="sng" dirty="0" smtClean="0">
                <a:latin typeface="Times New Roman" pitchFamily="18" charset="0"/>
                <a:cs typeface="Times New Roman" pitchFamily="18" charset="0"/>
                <a:hlinkClick r:id="rId2"/>
              </a:rPr>
              <a:t>http://tengrinews.kz/kazakhstan_news/pravitelstvo-kazahstana-skontsentriruetsya-na-razvitii-sistemyi-zdravoohraneniya-204939/</a:t>
            </a:r>
            <a:endParaRPr lang="ru-RU" sz="2800" dirty="0">
              <a:latin typeface="Times New Roman" pitchFamily="18" charset="0"/>
              <a:cs typeface="Times New Roman" pitchFamily="18" charset="0"/>
            </a:endParaRP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189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642918"/>
            <a:ext cx="8286808" cy="2428892"/>
          </a:xfrm>
        </p:spPr>
        <p:txBody>
          <a:bodyPr>
            <a:noAutofit/>
          </a:bodyPr>
          <a:lstStyle/>
          <a:p>
            <a:pPr algn="ctr"/>
            <a:r>
              <a:rPr lang="ru-RU" sz="54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Зейін</a:t>
            </a:r>
            <a:r>
              <a:rPr lang="ru-RU" sz="5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ru-RU" sz="54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қойып </a:t>
            </a:r>
            <a:br>
              <a:rPr lang="ru-RU" sz="54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ru-RU" sz="54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тыңдағандарыңызға </a:t>
            </a:r>
            <a:br>
              <a:rPr lang="ru-RU" sz="54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ru-RU" sz="54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рахмет</a:t>
            </a:r>
            <a:r>
              <a:rPr lang="ru-RU" sz="5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endParaRPr lang="ru-RU" sz="54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3" name="Picture 2" descr="C:\Users\Наташа\Desktop\Новая папка\message.jpg"/>
          <p:cNvPicPr>
            <a:picLocks noChangeAspect="1" noChangeArrowheads="1"/>
          </p:cNvPicPr>
          <p:nvPr/>
        </p:nvPicPr>
        <p:blipFill>
          <a:blip r:embed="rId2" cstate="print"/>
          <a:stretch>
            <a:fillRect/>
          </a:stretch>
        </p:blipFill>
        <p:spPr bwMode="auto">
          <a:xfrm>
            <a:off x="3143240" y="3429000"/>
            <a:ext cx="2857520" cy="3000396"/>
          </a:xfrm>
          <a:prstGeom prst="rect">
            <a:avLst/>
          </a:prstGeom>
          <a:ln w="127000" cap="sq">
            <a:solidFill>
              <a:srgbClr val="C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18900000" scaled="1"/>
        </a:gradFill>
        <a:effectLst/>
      </p:bgPr>
    </p:bg>
    <p:spTree>
      <p:nvGrpSpPr>
        <p:cNvPr id="1" name=""/>
        <p:cNvGrpSpPr/>
        <p:nvPr/>
      </p:nvGrpSpPr>
      <p:grpSpPr>
        <a:xfrm>
          <a:off x="0" y="0"/>
          <a:ext cx="0" cy="0"/>
          <a:chOff x="0" y="0"/>
          <a:chExt cx="0" cy="0"/>
        </a:xfrm>
      </p:grpSpPr>
      <p:sp>
        <p:nvSpPr>
          <p:cNvPr id="3" name="Текст 2"/>
          <p:cNvSpPr>
            <a:spLocks noGrp="1"/>
          </p:cNvSpPr>
          <p:nvPr>
            <p:ph sz="quarter" idx="1"/>
          </p:nvPr>
        </p:nvSpPr>
        <p:spPr>
          <a:xfrm>
            <a:off x="500034" y="1357298"/>
            <a:ext cx="8115328" cy="4714908"/>
          </a:xfrm>
        </p:spPr>
        <p:txBody>
          <a:bodyPr>
            <a:normAutofit fontScale="25000" lnSpcReduction="20000"/>
          </a:bodyPr>
          <a:lstStyle/>
          <a:p>
            <a:pPr algn="just">
              <a:buNone/>
            </a:pPr>
            <a:r>
              <a:rPr lang="kk-KZ" sz="9600" dirty="0" smtClean="0">
                <a:latin typeface="Times New Roman" pitchFamily="18" charset="0"/>
                <a:cs typeface="Times New Roman" pitchFamily="18" charset="0"/>
              </a:rPr>
              <a:t>		Қазақстан Президенті Нұрсұлтан Назарбаев денсаулық сақтау саласын дамытуды мемлекеттің ең басты саясатының бірі деп атап өтті. Соңғы оншақты жыл ішінде Қазақстан денсаулық сақтау жүйесіне көп көңіл бөлініп, онда көптеген реформалар іске асырылып келеді. Ел бойынша медициналық бағытта ең күрделі де қиын шаралар іске асуда. Шетел  клиникаларымен байланыс жасайтын 150-ден астам телекөпірлер орталығы құрылған. Солардың нәтижелері ретінде бала туу көрсеткіші 25 пайызға өскен, сәбилердің шетінеуі – 11 пайызға кеміcе, тұрғындардың табиғи өсуі  1,7 есе көбейген. Адамның жүрек, бауыр, бүйрек, т.б. мүшелерін ауыстыру (трансплантация) жөнінде операциялар жасалуда. Бұл ұлттық медицинадағы    үлкен жетістіктер қатарына жатады.  </a:t>
            </a:r>
            <a:endParaRPr lang="ru-RU" sz="9600" dirty="0" smtClean="0">
              <a:latin typeface="Times New Roman" pitchFamily="18" charset="0"/>
              <a:cs typeface="Times New Roman" pitchFamily="18" charset="0"/>
            </a:endParaRPr>
          </a:p>
          <a:p>
            <a:pPr algn="ctr">
              <a:buNone/>
            </a:pPr>
            <a:endParaRPr lang="ru-RU"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5" descr="учеба"/>
          <p:cNvPicPr>
            <a:picLocks noChangeAspect="1" noChangeArrowheads="1" noCrop="1"/>
          </p:cNvPicPr>
          <p:nvPr/>
        </p:nvPicPr>
        <p:blipFill>
          <a:blip r:embed="rId2" cstate="print"/>
          <a:srcRect/>
          <a:stretch>
            <a:fillRect/>
          </a:stretch>
        </p:blipFill>
        <p:spPr bwMode="auto">
          <a:xfrm>
            <a:off x="6143636" y="142852"/>
            <a:ext cx="2376487" cy="1212850"/>
          </a:xfrm>
          <a:prstGeom prst="rect">
            <a:avLst/>
          </a:prstGeom>
          <a:noFill/>
          <a:ln w="9525">
            <a:noFill/>
            <a:miter lim="800000"/>
            <a:headEnd/>
            <a:tailEnd/>
          </a:ln>
        </p:spPr>
      </p:pic>
      <p:pic>
        <p:nvPicPr>
          <p:cNvPr id="6" name="Picture 6" descr="79fd1043c76e63e8a2aab76ec183dadf"/>
          <p:cNvPicPr>
            <a:picLocks noChangeAspect="1" noChangeArrowheads="1"/>
          </p:cNvPicPr>
          <p:nvPr/>
        </p:nvPicPr>
        <p:blipFill>
          <a:blip r:embed="rId3" cstate="print"/>
          <a:srcRect/>
          <a:stretch>
            <a:fillRect/>
          </a:stretch>
        </p:blipFill>
        <p:spPr bwMode="auto">
          <a:xfrm rot="16200000" flipH="1" flipV="1">
            <a:off x="-261968" y="4476750"/>
            <a:ext cx="2857500" cy="1905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189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1285860"/>
            <a:ext cx="7467600" cy="4643470"/>
          </a:xfrm>
        </p:spPr>
        <p:txBody>
          <a:bodyPr>
            <a:normAutofit fontScale="90000"/>
          </a:bodyPr>
          <a:lstStyle/>
          <a:p>
            <a:pPr marL="342900" indent="-342900" algn="just" fontAlgn="base">
              <a:spcBef>
                <a:spcPct val="20000"/>
              </a:spcBef>
              <a:spcAft>
                <a:spcPct val="0"/>
              </a:spcAft>
              <a:buClr>
                <a:srgbClr val="C00000"/>
              </a:buClr>
              <a:defRPr/>
            </a:pPr>
            <a:r>
              <a:rPr lang="kk-KZ" sz="3200" b="1" kern="0" cap="none" dirty="0" smtClean="0">
                <a:ln/>
                <a:solidFill>
                  <a:schemeClr val="accent3"/>
                </a:solidFill>
                <a:latin typeface="Times New Roman" pitchFamily="18" charset="0"/>
                <a:ea typeface="+mn-ea"/>
                <a:cs typeface="Times New Roman" pitchFamily="18" charset="0"/>
              </a:rPr>
              <a:t/>
            </a:r>
            <a:br>
              <a:rPr lang="kk-KZ" sz="3200" b="1" kern="0" cap="none" dirty="0" smtClean="0">
                <a:ln/>
                <a:solidFill>
                  <a:schemeClr val="accent3"/>
                </a:solidFill>
                <a:latin typeface="Times New Roman" pitchFamily="18" charset="0"/>
                <a:ea typeface="+mn-ea"/>
                <a:cs typeface="Times New Roman" pitchFamily="18" charset="0"/>
              </a:rPr>
            </a:br>
            <a:r>
              <a:rPr lang="kk-KZ" sz="2700" b="1" kern="0" cap="none" dirty="0" smtClean="0">
                <a:ln/>
                <a:solidFill>
                  <a:schemeClr val="tx1"/>
                </a:solidFill>
                <a:latin typeface="Times New Roman" pitchFamily="18" charset="0"/>
                <a:ea typeface="+mn-ea"/>
                <a:cs typeface="Times New Roman" pitchFamily="18" charset="0"/>
              </a:rPr>
              <a:t> </a:t>
            </a:r>
            <a:r>
              <a:rPr lang="kk-KZ" sz="2200" dirty="0" smtClean="0">
                <a:solidFill>
                  <a:schemeClr val="tx1"/>
                </a:solidFill>
                <a:latin typeface="Times New Roman" pitchFamily="18" charset="0"/>
                <a:cs typeface="Times New Roman" pitchFamily="18" charset="0"/>
              </a:rPr>
              <a:t>Биыл Денсаулық сақтаудың бірегей ұлттық жүйесі іске енгізілуі аяқталады, 2011-2015 жылдарға арналған «Саламатты Қазақстан» мемлекеттік бағдарламасы жұмыс істеп, осы салада қаржыландыру жұмыстары жоғары қарқынмен көтеріліп келеді. Егемендік алғалы денсаулық сақтау саласын қаржыландыру 12 есе өскен. Тек соңғы он жыл аралығында ғана денсаулық сақтауда қаржыландыру көлемі 4 еседен астам көбейді. Қазақстанның денсаулық сақтау жүйесінің жалпы бюджеті 2015 жылға қарай 900 млрд теңгеге жетпек. Қазір біздің ел денсаулық сақтау саласын қаржыландыру деңгейі Шығыс Еуропа елдерінің қатарына қосылып қалды.  Американдық ғалымдар өткен 2012 жылы осы тұрғыдан біздің елді бақылау кезеңінен бергі ең қолайлы он мемлекет ішіне кіргізіп отыр.</a:t>
            </a:r>
            <a:r>
              <a:rPr lang="ru-RU" sz="2400" dirty="0" smtClean="0"/>
              <a:t/>
            </a:r>
            <a:br>
              <a:rPr lang="ru-RU" sz="2400" dirty="0" smtClean="0"/>
            </a:br>
            <a:endParaRPr lang="ru-RU" sz="2700" dirty="0">
              <a:solidFill>
                <a:srgbClr val="7030A0"/>
              </a:solidFill>
              <a:latin typeface="Times New Roman" pitchFamily="18" charset="0"/>
              <a:cs typeface="Times New Roman" pitchFamily="18" charset="0"/>
            </a:endParaRPr>
          </a:p>
        </p:txBody>
      </p:sp>
      <p:pic>
        <p:nvPicPr>
          <p:cNvPr id="5" name="Picture 7" descr="79fd1043c76e63e8a2aab76ec183dadf"/>
          <p:cNvPicPr>
            <a:picLocks noChangeAspect="1" noChangeArrowheads="1"/>
          </p:cNvPicPr>
          <p:nvPr/>
        </p:nvPicPr>
        <p:blipFill>
          <a:blip r:embed="rId2" cstate="print"/>
          <a:srcRect/>
          <a:stretch>
            <a:fillRect/>
          </a:stretch>
        </p:blipFill>
        <p:spPr bwMode="auto">
          <a:xfrm rot="10800000">
            <a:off x="0" y="0"/>
            <a:ext cx="4448287" cy="2500344"/>
          </a:xfrm>
          <a:prstGeom prst="rect">
            <a:avLst/>
          </a:prstGeom>
          <a:noFill/>
          <a:ln w="9525">
            <a:noFill/>
            <a:miter lim="800000"/>
            <a:headEnd/>
            <a:tailEnd/>
          </a:ln>
        </p:spPr>
      </p:pic>
      <p:pic>
        <p:nvPicPr>
          <p:cNvPr id="6" name="Picture 9" descr="tempimage14"/>
          <p:cNvPicPr>
            <a:picLocks noChangeAspect="1" noChangeArrowheads="1"/>
          </p:cNvPicPr>
          <p:nvPr/>
        </p:nvPicPr>
        <p:blipFill>
          <a:blip r:embed="rId3" cstate="print"/>
          <a:srcRect/>
          <a:stretch>
            <a:fillRect/>
          </a:stretch>
        </p:blipFill>
        <p:spPr bwMode="auto">
          <a:xfrm>
            <a:off x="3071802" y="5000636"/>
            <a:ext cx="3197225" cy="13779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18900000" scaled="1"/>
        </a:gradFill>
        <a:effectLst/>
      </p:bgPr>
    </p:bg>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829576" cy="5902472"/>
          </a:xfrm>
        </p:spPr>
        <p:txBody>
          <a:bodyPr rtlCol="0">
            <a:normAutofit fontScale="92500"/>
          </a:bodyPr>
          <a:lstStyle/>
          <a:p>
            <a:pPr algn="just">
              <a:buNone/>
              <a:defRPr/>
            </a:pPr>
            <a:r>
              <a:rPr lang="kk-KZ" dirty="0" smtClean="0">
                <a:latin typeface="Times New Roman" pitchFamily="18" charset="0"/>
                <a:cs typeface="Times New Roman" pitchFamily="18" charset="0"/>
              </a:rPr>
              <a:t>            Тұрғындардың денсаулық көрсеткіштерін сапалы өзгертуде азаматтардың денсаулығын жақсартуда олардың өз ынтымақтастығы қажет. Осы мақсатта өткен жылы «Саламатты Қазақстан» мемлекеттік бағдарламасы бойынша алғаш рет денсаулық сақтау бюджетінде аурудың алдын алу мәселелеріне, ақпараттық-насихат жұмыстарына азаматтық қоғамдастықтар мен үкіметтік емес ұйымдарды жұмылдыру шараларына қаржы бөлу мемлекеттік тапсырыстар арқылы қарастырылып отыр. Әлеуметтік жобалар өмір сүру ұзақтығын жоғарлатуға, салауатты өмір сүруді  қантты диабетпен ауратын науқастың тұрмысын жақсартуға, арудың алдын алу медицинасын одан әрі нығайтуға бағытталған. Сондай-ақ кейбір жобалар медициналық қызмет көрсету сапасы мен дәрі-дәрмекпен қамтамасыз етуді, денсаулық саласына әлеуметтік қызметкерлер дайындауды, медициналық қызметкерлер беделін көтеруге арналған. </a:t>
            </a:r>
            <a:endParaRPr lang="ru-RU" dirty="0" smtClean="0">
              <a:latin typeface="Times New Roman" pitchFamily="18" charset="0"/>
              <a:cs typeface="Times New Roman" pitchFamily="18" charset="0"/>
            </a:endParaRPr>
          </a:p>
          <a:p>
            <a:pPr eaLnBrk="1" fontAlgn="auto" hangingPunct="1">
              <a:spcAft>
                <a:spcPts val="0"/>
              </a:spcAft>
              <a:buNone/>
              <a:defRPr/>
            </a:pPr>
            <a:endPar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6" name="Picture 7" descr="79fd1043c76e63e8a2aab76ec183dadf"/>
          <p:cNvPicPr>
            <a:picLocks noChangeAspect="1" noChangeArrowheads="1"/>
          </p:cNvPicPr>
          <p:nvPr/>
        </p:nvPicPr>
        <p:blipFill>
          <a:blip r:embed="rId2" cstate="print"/>
          <a:srcRect/>
          <a:stretch>
            <a:fillRect/>
          </a:stretch>
        </p:blipFill>
        <p:spPr bwMode="auto">
          <a:xfrm rot="10800000">
            <a:off x="0" y="0"/>
            <a:ext cx="3071802" cy="1726634"/>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18900000" scaled="1"/>
        </a:gradFill>
        <a:effectLst/>
      </p:bgPr>
    </p:bg>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357166"/>
            <a:ext cx="8429684" cy="4786346"/>
          </a:xfrm>
        </p:spPr>
        <p:txBody>
          <a:bodyPr>
            <a:normAutofit/>
          </a:bodyPr>
          <a:lstStyle/>
          <a:p>
            <a:pPr lvl="0" algn="just">
              <a:buNone/>
            </a:pPr>
            <a:r>
              <a:rPr lang="kk-KZ" dirty="0" smtClean="0">
                <a:latin typeface="Times New Roman" pitchFamily="18" charset="0"/>
                <a:ea typeface="Times New Roman" pitchFamily="18" charset="0"/>
                <a:cs typeface="Times New Roman" pitchFamily="18" charset="0"/>
              </a:rPr>
              <a:t>		Дегенмен Қазақстан Республикасының денсаулық сақтау жүйесінде көптеген мәселелер өз шешімін күтуде. Соның бірі бюджет қалыптастыру жолы. Медицинаны қаржыландыру шет елдегі тәжірибелерді айтпағанның өзінде (мысалы АҚШ-та ол бюджеттің 14%-н құрайды) көптеген салалардан төмен қарқынмен жүргізілуде. Айталық, егемендік алғалы елдің қорғаныс саласын қаржыландыру 25 есе өскен, бұл қарқын денсаулық сақтаумен салыстырғанда 2 еседен жоғары. Ал көпшілік тұрғындардың медициналық көмек алуға қолы жетпей отыр, сондай-ақ көрсетілетін қызметтің сапалылығы да төмен.</a:t>
            </a:r>
            <a:endParaRPr lang="kk-KZ" dirty="0" smtClean="0">
              <a:latin typeface="Times New Roman" pitchFamily="18" charset="0"/>
              <a:cs typeface="Times New Roman" pitchFamily="18" charset="0"/>
            </a:endParaRPr>
          </a:p>
          <a:p>
            <a:pPr>
              <a:buNone/>
            </a:pPr>
            <a:endParaRPr lang="kk-KZ" dirty="0" smtClean="0"/>
          </a:p>
          <a:p>
            <a:pPr>
              <a:buNone/>
            </a:pPr>
            <a:endParaRPr lang="ru-RU" dirty="0"/>
          </a:p>
        </p:txBody>
      </p:sp>
      <p:pic>
        <p:nvPicPr>
          <p:cNvPr id="6" name="Picture 5" descr="tempimage12"/>
          <p:cNvPicPr>
            <a:picLocks noChangeAspect="1" noChangeArrowheads="1"/>
          </p:cNvPicPr>
          <p:nvPr/>
        </p:nvPicPr>
        <p:blipFill>
          <a:blip r:embed="rId2" cstate="print"/>
          <a:srcRect/>
          <a:stretch>
            <a:fillRect/>
          </a:stretch>
        </p:blipFill>
        <p:spPr bwMode="auto">
          <a:xfrm>
            <a:off x="428596" y="4643446"/>
            <a:ext cx="2455846" cy="2000264"/>
          </a:xfrm>
          <a:prstGeom prst="rect">
            <a:avLst/>
          </a:prstGeom>
          <a:noFill/>
          <a:ln w="9525">
            <a:noFill/>
            <a:miter lim="800000"/>
            <a:headEnd/>
            <a:tailEnd/>
          </a:ln>
        </p:spPr>
      </p:pic>
      <p:grpSp>
        <p:nvGrpSpPr>
          <p:cNvPr id="7" name="Group 13"/>
          <p:cNvGrpSpPr>
            <a:grpSpLocks/>
          </p:cNvGrpSpPr>
          <p:nvPr/>
        </p:nvGrpSpPr>
        <p:grpSpPr bwMode="auto">
          <a:xfrm rot="-1388965">
            <a:off x="6153298" y="4500814"/>
            <a:ext cx="2520950" cy="1655762"/>
            <a:chOff x="180" y="479"/>
            <a:chExt cx="3184" cy="2977"/>
          </a:xfrm>
        </p:grpSpPr>
        <p:sp>
          <p:nvSpPr>
            <p:cNvPr id="8" name="AutoShape 14"/>
            <p:cNvSpPr>
              <a:spLocks noChangeAspect="1" noChangeArrowheads="1" noTextEdit="1"/>
            </p:cNvSpPr>
            <p:nvPr/>
          </p:nvSpPr>
          <p:spPr bwMode="auto">
            <a:xfrm>
              <a:off x="180" y="479"/>
              <a:ext cx="3184" cy="2977"/>
            </a:xfrm>
            <a:prstGeom prst="rect">
              <a:avLst/>
            </a:prstGeom>
            <a:noFill/>
            <a:ln w="9525">
              <a:noFill/>
              <a:miter lim="800000"/>
              <a:headEnd/>
              <a:tailEnd/>
            </a:ln>
          </p:spPr>
          <p:txBody>
            <a:bodyPr/>
            <a:lstStyle/>
            <a:p>
              <a:endParaRPr lang="ru-RU"/>
            </a:p>
          </p:txBody>
        </p:sp>
        <p:sp>
          <p:nvSpPr>
            <p:cNvPr id="9" name="Freeform 15"/>
            <p:cNvSpPr>
              <a:spLocks/>
            </p:cNvSpPr>
            <p:nvPr/>
          </p:nvSpPr>
          <p:spPr bwMode="auto">
            <a:xfrm>
              <a:off x="360" y="837"/>
              <a:ext cx="2016" cy="2619"/>
            </a:xfrm>
            <a:custGeom>
              <a:avLst/>
              <a:gdLst>
                <a:gd name="T0" fmla="*/ 37 w 2016"/>
                <a:gd name="T1" fmla="*/ 2192 h 2619"/>
                <a:gd name="T2" fmla="*/ 114 w 2016"/>
                <a:gd name="T3" fmla="*/ 1798 h 2619"/>
                <a:gd name="T4" fmla="*/ 207 w 2016"/>
                <a:gd name="T5" fmla="*/ 1408 h 2619"/>
                <a:gd name="T6" fmla="*/ 245 w 2016"/>
                <a:gd name="T7" fmla="*/ 1260 h 2619"/>
                <a:gd name="T8" fmla="*/ 285 w 2016"/>
                <a:gd name="T9" fmla="*/ 1113 h 2619"/>
                <a:gd name="T10" fmla="*/ 341 w 2016"/>
                <a:gd name="T11" fmla="*/ 906 h 2619"/>
                <a:gd name="T12" fmla="*/ 425 w 2016"/>
                <a:gd name="T13" fmla="*/ 574 h 2619"/>
                <a:gd name="T14" fmla="*/ 490 w 2016"/>
                <a:gd name="T15" fmla="*/ 240 h 2619"/>
                <a:gd name="T16" fmla="*/ 516 w 2016"/>
                <a:gd name="T17" fmla="*/ 64 h 2619"/>
                <a:gd name="T18" fmla="*/ 551 w 2016"/>
                <a:gd name="T19" fmla="*/ 0 h 2619"/>
                <a:gd name="T20" fmla="*/ 652 w 2016"/>
                <a:gd name="T21" fmla="*/ 3 h 2619"/>
                <a:gd name="T22" fmla="*/ 752 w 2016"/>
                <a:gd name="T23" fmla="*/ 9 h 2619"/>
                <a:gd name="T24" fmla="*/ 851 w 2016"/>
                <a:gd name="T25" fmla="*/ 19 h 2619"/>
                <a:gd name="T26" fmla="*/ 949 w 2016"/>
                <a:gd name="T27" fmla="*/ 30 h 2619"/>
                <a:gd name="T28" fmla="*/ 1049 w 2016"/>
                <a:gd name="T29" fmla="*/ 41 h 2619"/>
                <a:gd name="T30" fmla="*/ 1230 w 2016"/>
                <a:gd name="T31" fmla="*/ 70 h 2619"/>
                <a:gd name="T32" fmla="*/ 1410 w 2016"/>
                <a:gd name="T33" fmla="*/ 99 h 2619"/>
                <a:gd name="T34" fmla="*/ 1589 w 2016"/>
                <a:gd name="T35" fmla="*/ 123 h 2619"/>
                <a:gd name="T36" fmla="*/ 1771 w 2016"/>
                <a:gd name="T37" fmla="*/ 142 h 2619"/>
                <a:gd name="T38" fmla="*/ 1953 w 2016"/>
                <a:gd name="T39" fmla="*/ 152 h 2619"/>
                <a:gd name="T40" fmla="*/ 1992 w 2016"/>
                <a:gd name="T41" fmla="*/ 309 h 2619"/>
                <a:gd name="T42" fmla="*/ 1952 w 2016"/>
                <a:gd name="T43" fmla="*/ 545 h 2619"/>
                <a:gd name="T44" fmla="*/ 1905 w 2016"/>
                <a:gd name="T45" fmla="*/ 779 h 2619"/>
                <a:gd name="T46" fmla="*/ 1852 w 2016"/>
                <a:gd name="T47" fmla="*/ 1013 h 2619"/>
                <a:gd name="T48" fmla="*/ 1795 w 2016"/>
                <a:gd name="T49" fmla="*/ 1249 h 2619"/>
                <a:gd name="T50" fmla="*/ 1735 w 2016"/>
                <a:gd name="T51" fmla="*/ 1461 h 2619"/>
                <a:gd name="T52" fmla="*/ 1689 w 2016"/>
                <a:gd name="T53" fmla="*/ 1621 h 2619"/>
                <a:gd name="T54" fmla="*/ 1645 w 2016"/>
                <a:gd name="T55" fmla="*/ 1782 h 2619"/>
                <a:gd name="T56" fmla="*/ 1588 w 2016"/>
                <a:gd name="T57" fmla="*/ 2030 h 2619"/>
                <a:gd name="T58" fmla="*/ 1530 w 2016"/>
                <a:gd name="T59" fmla="*/ 2325 h 2619"/>
                <a:gd name="T60" fmla="*/ 1488 w 2016"/>
                <a:gd name="T61" fmla="*/ 2619 h 2619"/>
                <a:gd name="T62" fmla="*/ 1429 w 2016"/>
                <a:gd name="T63" fmla="*/ 2613 h 2619"/>
                <a:gd name="T64" fmla="*/ 1366 w 2016"/>
                <a:gd name="T65" fmla="*/ 2606 h 2619"/>
                <a:gd name="T66" fmla="*/ 1284 w 2016"/>
                <a:gd name="T67" fmla="*/ 2601 h 2619"/>
                <a:gd name="T68" fmla="*/ 1159 w 2016"/>
                <a:gd name="T69" fmla="*/ 2593 h 2619"/>
                <a:gd name="T70" fmla="*/ 1034 w 2016"/>
                <a:gd name="T71" fmla="*/ 2581 h 2619"/>
                <a:gd name="T72" fmla="*/ 911 w 2016"/>
                <a:gd name="T73" fmla="*/ 2564 h 2619"/>
                <a:gd name="T74" fmla="*/ 786 w 2016"/>
                <a:gd name="T75" fmla="*/ 2547 h 2619"/>
                <a:gd name="T76" fmla="*/ 664 w 2016"/>
                <a:gd name="T77" fmla="*/ 2528 h 2619"/>
                <a:gd name="T78" fmla="*/ 540 w 2016"/>
                <a:gd name="T79" fmla="*/ 2510 h 2619"/>
                <a:gd name="T80" fmla="*/ 415 w 2016"/>
                <a:gd name="T81" fmla="*/ 2492 h 2619"/>
                <a:gd name="T82" fmla="*/ 292 w 2016"/>
                <a:gd name="T83" fmla="*/ 2476 h 2619"/>
                <a:gd name="T84" fmla="*/ 166 w 2016"/>
                <a:gd name="T85" fmla="*/ 2463 h 2619"/>
                <a:gd name="T86" fmla="*/ 41 w 2016"/>
                <a:gd name="T87" fmla="*/ 2455 h 26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6"/>
                <a:gd name="T133" fmla="*/ 0 h 2619"/>
                <a:gd name="T134" fmla="*/ 2016 w 2016"/>
                <a:gd name="T135" fmla="*/ 2619 h 26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6" h="2619">
                  <a:moveTo>
                    <a:pt x="0" y="2454"/>
                  </a:moveTo>
                  <a:lnTo>
                    <a:pt x="17" y="2322"/>
                  </a:lnTo>
                  <a:lnTo>
                    <a:pt x="37" y="2192"/>
                  </a:lnTo>
                  <a:lnTo>
                    <a:pt x="61" y="2061"/>
                  </a:lnTo>
                  <a:lnTo>
                    <a:pt x="86" y="1929"/>
                  </a:lnTo>
                  <a:lnTo>
                    <a:pt x="114" y="1798"/>
                  </a:lnTo>
                  <a:lnTo>
                    <a:pt x="144" y="1668"/>
                  </a:lnTo>
                  <a:lnTo>
                    <a:pt x="174" y="1538"/>
                  </a:lnTo>
                  <a:lnTo>
                    <a:pt x="207" y="1408"/>
                  </a:lnTo>
                  <a:lnTo>
                    <a:pt x="219" y="1360"/>
                  </a:lnTo>
                  <a:lnTo>
                    <a:pt x="232" y="1310"/>
                  </a:lnTo>
                  <a:lnTo>
                    <a:pt x="245" y="1260"/>
                  </a:lnTo>
                  <a:lnTo>
                    <a:pt x="258" y="1212"/>
                  </a:lnTo>
                  <a:lnTo>
                    <a:pt x="271" y="1163"/>
                  </a:lnTo>
                  <a:lnTo>
                    <a:pt x="285" y="1113"/>
                  </a:lnTo>
                  <a:lnTo>
                    <a:pt x="298" y="1065"/>
                  </a:lnTo>
                  <a:lnTo>
                    <a:pt x="311" y="1017"/>
                  </a:lnTo>
                  <a:lnTo>
                    <a:pt x="341" y="906"/>
                  </a:lnTo>
                  <a:lnTo>
                    <a:pt x="370" y="795"/>
                  </a:lnTo>
                  <a:lnTo>
                    <a:pt x="397" y="685"/>
                  </a:lnTo>
                  <a:lnTo>
                    <a:pt x="425" y="574"/>
                  </a:lnTo>
                  <a:lnTo>
                    <a:pt x="447" y="463"/>
                  </a:lnTo>
                  <a:lnTo>
                    <a:pt x="470" y="353"/>
                  </a:lnTo>
                  <a:lnTo>
                    <a:pt x="490" y="240"/>
                  </a:lnTo>
                  <a:lnTo>
                    <a:pt x="508" y="130"/>
                  </a:lnTo>
                  <a:lnTo>
                    <a:pt x="511" y="98"/>
                  </a:lnTo>
                  <a:lnTo>
                    <a:pt x="516" y="64"/>
                  </a:lnTo>
                  <a:lnTo>
                    <a:pt x="519" y="32"/>
                  </a:lnTo>
                  <a:lnTo>
                    <a:pt x="518" y="0"/>
                  </a:lnTo>
                  <a:lnTo>
                    <a:pt x="551" y="0"/>
                  </a:lnTo>
                  <a:lnTo>
                    <a:pt x="585" y="0"/>
                  </a:lnTo>
                  <a:lnTo>
                    <a:pt x="619" y="1"/>
                  </a:lnTo>
                  <a:lnTo>
                    <a:pt x="652" y="3"/>
                  </a:lnTo>
                  <a:lnTo>
                    <a:pt x="686" y="5"/>
                  </a:lnTo>
                  <a:lnTo>
                    <a:pt x="720" y="6"/>
                  </a:lnTo>
                  <a:lnTo>
                    <a:pt x="752" y="9"/>
                  </a:lnTo>
                  <a:lnTo>
                    <a:pt x="786" y="13"/>
                  </a:lnTo>
                  <a:lnTo>
                    <a:pt x="818" y="16"/>
                  </a:lnTo>
                  <a:lnTo>
                    <a:pt x="851" y="19"/>
                  </a:lnTo>
                  <a:lnTo>
                    <a:pt x="883" y="24"/>
                  </a:lnTo>
                  <a:lnTo>
                    <a:pt x="916" y="27"/>
                  </a:lnTo>
                  <a:lnTo>
                    <a:pt x="949" y="30"/>
                  </a:lnTo>
                  <a:lnTo>
                    <a:pt x="983" y="35"/>
                  </a:lnTo>
                  <a:lnTo>
                    <a:pt x="1015" y="38"/>
                  </a:lnTo>
                  <a:lnTo>
                    <a:pt x="1049" y="41"/>
                  </a:lnTo>
                  <a:lnTo>
                    <a:pt x="1110" y="51"/>
                  </a:lnTo>
                  <a:lnTo>
                    <a:pt x="1169" y="61"/>
                  </a:lnTo>
                  <a:lnTo>
                    <a:pt x="1230" y="70"/>
                  </a:lnTo>
                  <a:lnTo>
                    <a:pt x="1289" y="80"/>
                  </a:lnTo>
                  <a:lnTo>
                    <a:pt x="1349" y="90"/>
                  </a:lnTo>
                  <a:lnTo>
                    <a:pt x="1410" y="99"/>
                  </a:lnTo>
                  <a:lnTo>
                    <a:pt x="1469" y="107"/>
                  </a:lnTo>
                  <a:lnTo>
                    <a:pt x="1528" y="117"/>
                  </a:lnTo>
                  <a:lnTo>
                    <a:pt x="1589" y="123"/>
                  </a:lnTo>
                  <a:lnTo>
                    <a:pt x="1649" y="131"/>
                  </a:lnTo>
                  <a:lnTo>
                    <a:pt x="1710" y="138"/>
                  </a:lnTo>
                  <a:lnTo>
                    <a:pt x="1771" y="142"/>
                  </a:lnTo>
                  <a:lnTo>
                    <a:pt x="1831" y="147"/>
                  </a:lnTo>
                  <a:lnTo>
                    <a:pt x="1892" y="150"/>
                  </a:lnTo>
                  <a:lnTo>
                    <a:pt x="1953" y="152"/>
                  </a:lnTo>
                  <a:lnTo>
                    <a:pt x="2016" y="154"/>
                  </a:lnTo>
                  <a:lnTo>
                    <a:pt x="2005" y="232"/>
                  </a:lnTo>
                  <a:lnTo>
                    <a:pt x="1992" y="309"/>
                  </a:lnTo>
                  <a:lnTo>
                    <a:pt x="1979" y="388"/>
                  </a:lnTo>
                  <a:lnTo>
                    <a:pt x="1966" y="466"/>
                  </a:lnTo>
                  <a:lnTo>
                    <a:pt x="1952" y="545"/>
                  </a:lnTo>
                  <a:lnTo>
                    <a:pt x="1937" y="622"/>
                  </a:lnTo>
                  <a:lnTo>
                    <a:pt x="1921" y="701"/>
                  </a:lnTo>
                  <a:lnTo>
                    <a:pt x="1905" y="779"/>
                  </a:lnTo>
                  <a:lnTo>
                    <a:pt x="1889" y="858"/>
                  </a:lnTo>
                  <a:lnTo>
                    <a:pt x="1872" y="935"/>
                  </a:lnTo>
                  <a:lnTo>
                    <a:pt x="1852" y="1013"/>
                  </a:lnTo>
                  <a:lnTo>
                    <a:pt x="1835" y="1092"/>
                  </a:lnTo>
                  <a:lnTo>
                    <a:pt x="1814" y="1171"/>
                  </a:lnTo>
                  <a:lnTo>
                    <a:pt x="1795" y="1249"/>
                  </a:lnTo>
                  <a:lnTo>
                    <a:pt x="1774" y="1328"/>
                  </a:lnTo>
                  <a:lnTo>
                    <a:pt x="1751" y="1406"/>
                  </a:lnTo>
                  <a:lnTo>
                    <a:pt x="1735" y="1461"/>
                  </a:lnTo>
                  <a:lnTo>
                    <a:pt x="1719" y="1514"/>
                  </a:lnTo>
                  <a:lnTo>
                    <a:pt x="1703" y="1568"/>
                  </a:lnTo>
                  <a:lnTo>
                    <a:pt x="1689" y="1621"/>
                  </a:lnTo>
                  <a:lnTo>
                    <a:pt x="1674" y="1674"/>
                  </a:lnTo>
                  <a:lnTo>
                    <a:pt x="1660" y="1729"/>
                  </a:lnTo>
                  <a:lnTo>
                    <a:pt x="1645" y="1782"/>
                  </a:lnTo>
                  <a:lnTo>
                    <a:pt x="1631" y="1836"/>
                  </a:lnTo>
                  <a:lnTo>
                    <a:pt x="1608" y="1932"/>
                  </a:lnTo>
                  <a:lnTo>
                    <a:pt x="1588" y="2030"/>
                  </a:lnTo>
                  <a:lnTo>
                    <a:pt x="1567" y="2128"/>
                  </a:lnTo>
                  <a:lnTo>
                    <a:pt x="1548" y="2226"/>
                  </a:lnTo>
                  <a:lnTo>
                    <a:pt x="1530" y="2325"/>
                  </a:lnTo>
                  <a:lnTo>
                    <a:pt x="1514" y="2423"/>
                  </a:lnTo>
                  <a:lnTo>
                    <a:pt x="1499" y="2521"/>
                  </a:lnTo>
                  <a:lnTo>
                    <a:pt x="1488" y="2619"/>
                  </a:lnTo>
                  <a:lnTo>
                    <a:pt x="1469" y="2617"/>
                  </a:lnTo>
                  <a:lnTo>
                    <a:pt x="1448" y="2614"/>
                  </a:lnTo>
                  <a:lnTo>
                    <a:pt x="1429" y="2613"/>
                  </a:lnTo>
                  <a:lnTo>
                    <a:pt x="1408" y="2611"/>
                  </a:lnTo>
                  <a:lnTo>
                    <a:pt x="1387" y="2608"/>
                  </a:lnTo>
                  <a:lnTo>
                    <a:pt x="1366" y="2606"/>
                  </a:lnTo>
                  <a:lnTo>
                    <a:pt x="1347" y="2605"/>
                  </a:lnTo>
                  <a:lnTo>
                    <a:pt x="1326" y="2603"/>
                  </a:lnTo>
                  <a:lnTo>
                    <a:pt x="1284" y="2601"/>
                  </a:lnTo>
                  <a:lnTo>
                    <a:pt x="1243" y="2600"/>
                  </a:lnTo>
                  <a:lnTo>
                    <a:pt x="1201" y="2597"/>
                  </a:lnTo>
                  <a:lnTo>
                    <a:pt x="1159" y="2593"/>
                  </a:lnTo>
                  <a:lnTo>
                    <a:pt x="1118" y="2589"/>
                  </a:lnTo>
                  <a:lnTo>
                    <a:pt x="1076" y="2585"/>
                  </a:lnTo>
                  <a:lnTo>
                    <a:pt x="1034" y="2581"/>
                  </a:lnTo>
                  <a:lnTo>
                    <a:pt x="993" y="2576"/>
                  </a:lnTo>
                  <a:lnTo>
                    <a:pt x="951" y="2571"/>
                  </a:lnTo>
                  <a:lnTo>
                    <a:pt x="911" y="2564"/>
                  </a:lnTo>
                  <a:lnTo>
                    <a:pt x="869" y="2560"/>
                  </a:lnTo>
                  <a:lnTo>
                    <a:pt x="827" y="2553"/>
                  </a:lnTo>
                  <a:lnTo>
                    <a:pt x="786" y="2547"/>
                  </a:lnTo>
                  <a:lnTo>
                    <a:pt x="746" y="2540"/>
                  </a:lnTo>
                  <a:lnTo>
                    <a:pt x="704" y="2534"/>
                  </a:lnTo>
                  <a:lnTo>
                    <a:pt x="664" y="2528"/>
                  </a:lnTo>
                  <a:lnTo>
                    <a:pt x="622" y="2523"/>
                  </a:lnTo>
                  <a:lnTo>
                    <a:pt x="580" y="2516"/>
                  </a:lnTo>
                  <a:lnTo>
                    <a:pt x="540" y="2510"/>
                  </a:lnTo>
                  <a:lnTo>
                    <a:pt x="499" y="2504"/>
                  </a:lnTo>
                  <a:lnTo>
                    <a:pt x="457" y="2497"/>
                  </a:lnTo>
                  <a:lnTo>
                    <a:pt x="415" y="2492"/>
                  </a:lnTo>
                  <a:lnTo>
                    <a:pt x="375" y="2486"/>
                  </a:lnTo>
                  <a:lnTo>
                    <a:pt x="333" y="2481"/>
                  </a:lnTo>
                  <a:lnTo>
                    <a:pt x="292" y="2476"/>
                  </a:lnTo>
                  <a:lnTo>
                    <a:pt x="250" y="2471"/>
                  </a:lnTo>
                  <a:lnTo>
                    <a:pt x="208" y="2468"/>
                  </a:lnTo>
                  <a:lnTo>
                    <a:pt x="166" y="2463"/>
                  </a:lnTo>
                  <a:lnTo>
                    <a:pt x="125" y="2460"/>
                  </a:lnTo>
                  <a:lnTo>
                    <a:pt x="83" y="2457"/>
                  </a:lnTo>
                  <a:lnTo>
                    <a:pt x="41" y="2455"/>
                  </a:lnTo>
                  <a:lnTo>
                    <a:pt x="0" y="2454"/>
                  </a:lnTo>
                  <a:close/>
                </a:path>
              </a:pathLst>
            </a:custGeom>
            <a:solidFill>
              <a:srgbClr val="7FBFFF"/>
            </a:solidFill>
            <a:ln w="9525">
              <a:noFill/>
              <a:round/>
              <a:headEnd/>
              <a:tailEnd/>
            </a:ln>
          </p:spPr>
          <p:txBody>
            <a:bodyPr/>
            <a:lstStyle/>
            <a:p>
              <a:endParaRPr lang="ru-RU"/>
            </a:p>
          </p:txBody>
        </p:sp>
        <p:sp>
          <p:nvSpPr>
            <p:cNvPr id="10" name="Freeform 16"/>
            <p:cNvSpPr>
              <a:spLocks/>
            </p:cNvSpPr>
            <p:nvPr/>
          </p:nvSpPr>
          <p:spPr bwMode="auto">
            <a:xfrm>
              <a:off x="262" y="614"/>
              <a:ext cx="2098" cy="2736"/>
            </a:xfrm>
            <a:custGeom>
              <a:avLst/>
              <a:gdLst>
                <a:gd name="T0" fmla="*/ 30 w 2098"/>
                <a:gd name="T1" fmla="*/ 2369 h 2736"/>
                <a:gd name="T2" fmla="*/ 88 w 2098"/>
                <a:gd name="T3" fmla="*/ 2046 h 2736"/>
                <a:gd name="T4" fmla="*/ 157 w 2098"/>
                <a:gd name="T5" fmla="*/ 1724 h 2736"/>
                <a:gd name="T6" fmla="*/ 234 w 2098"/>
                <a:gd name="T7" fmla="*/ 1405 h 2736"/>
                <a:gd name="T8" fmla="*/ 314 w 2098"/>
                <a:gd name="T9" fmla="*/ 1084 h 2736"/>
                <a:gd name="T10" fmla="*/ 394 w 2098"/>
                <a:gd name="T11" fmla="*/ 763 h 2736"/>
                <a:gd name="T12" fmla="*/ 465 w 2098"/>
                <a:gd name="T13" fmla="*/ 436 h 2736"/>
                <a:gd name="T14" fmla="*/ 516 w 2098"/>
                <a:gd name="T15" fmla="*/ 109 h 2736"/>
                <a:gd name="T16" fmla="*/ 624 w 2098"/>
                <a:gd name="T17" fmla="*/ 3 h 2736"/>
                <a:gd name="T18" fmla="*/ 765 w 2098"/>
                <a:gd name="T19" fmla="*/ 11 h 2736"/>
                <a:gd name="T20" fmla="*/ 906 w 2098"/>
                <a:gd name="T21" fmla="*/ 24 h 2736"/>
                <a:gd name="T22" fmla="*/ 1046 w 2098"/>
                <a:gd name="T23" fmla="*/ 40 h 2736"/>
                <a:gd name="T24" fmla="*/ 1187 w 2098"/>
                <a:gd name="T25" fmla="*/ 57 h 2736"/>
                <a:gd name="T26" fmla="*/ 1326 w 2098"/>
                <a:gd name="T27" fmla="*/ 77 h 2736"/>
                <a:gd name="T28" fmla="*/ 1466 w 2098"/>
                <a:gd name="T29" fmla="*/ 96 h 2736"/>
                <a:gd name="T30" fmla="*/ 1605 w 2098"/>
                <a:gd name="T31" fmla="*/ 114 h 2736"/>
                <a:gd name="T32" fmla="*/ 1745 w 2098"/>
                <a:gd name="T33" fmla="*/ 131 h 2736"/>
                <a:gd name="T34" fmla="*/ 1885 w 2098"/>
                <a:gd name="T35" fmla="*/ 146 h 2736"/>
                <a:gd name="T36" fmla="*/ 2026 w 2098"/>
                <a:gd name="T37" fmla="*/ 155 h 2736"/>
                <a:gd name="T38" fmla="*/ 2053 w 2098"/>
                <a:gd name="T39" fmla="*/ 154 h 2736"/>
                <a:gd name="T40" fmla="*/ 2080 w 2098"/>
                <a:gd name="T41" fmla="*/ 152 h 2736"/>
                <a:gd name="T42" fmla="*/ 2096 w 2098"/>
                <a:gd name="T43" fmla="*/ 211 h 2736"/>
                <a:gd name="T44" fmla="*/ 2072 w 2098"/>
                <a:gd name="T45" fmla="*/ 391 h 2736"/>
                <a:gd name="T46" fmla="*/ 2037 w 2098"/>
                <a:gd name="T47" fmla="*/ 568 h 2736"/>
                <a:gd name="T48" fmla="*/ 1995 w 2098"/>
                <a:gd name="T49" fmla="*/ 797 h 2736"/>
                <a:gd name="T50" fmla="*/ 1941 w 2098"/>
                <a:gd name="T51" fmla="*/ 1050 h 2736"/>
                <a:gd name="T52" fmla="*/ 1878 w 2098"/>
                <a:gd name="T53" fmla="*/ 1301 h 2736"/>
                <a:gd name="T54" fmla="*/ 1811 w 2098"/>
                <a:gd name="T55" fmla="*/ 1551 h 2736"/>
                <a:gd name="T56" fmla="*/ 1745 w 2098"/>
                <a:gd name="T57" fmla="*/ 1799 h 2736"/>
                <a:gd name="T58" fmla="*/ 1681 w 2098"/>
                <a:gd name="T59" fmla="*/ 2061 h 2736"/>
                <a:gd name="T60" fmla="*/ 1626 w 2098"/>
                <a:gd name="T61" fmla="*/ 2350 h 2736"/>
                <a:gd name="T62" fmla="*/ 1583 w 2098"/>
                <a:gd name="T63" fmla="*/ 2640 h 2736"/>
                <a:gd name="T64" fmla="*/ 1479 w 2098"/>
                <a:gd name="T65" fmla="*/ 2736 h 2736"/>
                <a:gd name="T66" fmla="*/ 1344 w 2098"/>
                <a:gd name="T67" fmla="*/ 2731 h 2736"/>
                <a:gd name="T68" fmla="*/ 1209 w 2098"/>
                <a:gd name="T69" fmla="*/ 2720 h 2736"/>
                <a:gd name="T70" fmla="*/ 1078 w 2098"/>
                <a:gd name="T71" fmla="*/ 2706 h 2736"/>
                <a:gd name="T72" fmla="*/ 945 w 2098"/>
                <a:gd name="T73" fmla="*/ 2688 h 2736"/>
                <a:gd name="T74" fmla="*/ 811 w 2098"/>
                <a:gd name="T75" fmla="*/ 2667 h 2736"/>
                <a:gd name="T76" fmla="*/ 680 w 2098"/>
                <a:gd name="T77" fmla="*/ 2648 h 2736"/>
                <a:gd name="T78" fmla="*/ 547 w 2098"/>
                <a:gd name="T79" fmla="*/ 2630 h 2736"/>
                <a:gd name="T80" fmla="*/ 412 w 2098"/>
                <a:gd name="T81" fmla="*/ 2614 h 2736"/>
                <a:gd name="T82" fmla="*/ 276 w 2098"/>
                <a:gd name="T83" fmla="*/ 2603 h 2736"/>
                <a:gd name="T84" fmla="*/ 139 w 2098"/>
                <a:gd name="T85" fmla="*/ 2598 h 2736"/>
                <a:gd name="T86" fmla="*/ 86 w 2098"/>
                <a:gd name="T87" fmla="*/ 2593 h 2736"/>
                <a:gd name="T88" fmla="*/ 35 w 2098"/>
                <a:gd name="T89" fmla="*/ 2587 h 2736"/>
                <a:gd name="T90" fmla="*/ 0 w 2098"/>
                <a:gd name="T91" fmla="*/ 2584 h 27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98"/>
                <a:gd name="T139" fmla="*/ 0 h 2736"/>
                <a:gd name="T140" fmla="*/ 2098 w 2098"/>
                <a:gd name="T141" fmla="*/ 2736 h 27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98" h="2736">
                  <a:moveTo>
                    <a:pt x="0" y="2584"/>
                  </a:moveTo>
                  <a:lnTo>
                    <a:pt x="14" y="2476"/>
                  </a:lnTo>
                  <a:lnTo>
                    <a:pt x="30" y="2369"/>
                  </a:lnTo>
                  <a:lnTo>
                    <a:pt x="48" y="2261"/>
                  </a:lnTo>
                  <a:lnTo>
                    <a:pt x="67" y="2154"/>
                  </a:lnTo>
                  <a:lnTo>
                    <a:pt x="88" y="2046"/>
                  </a:lnTo>
                  <a:lnTo>
                    <a:pt x="110" y="1939"/>
                  </a:lnTo>
                  <a:lnTo>
                    <a:pt x="133" y="1831"/>
                  </a:lnTo>
                  <a:lnTo>
                    <a:pt x="157" y="1724"/>
                  </a:lnTo>
                  <a:lnTo>
                    <a:pt x="183" y="1618"/>
                  </a:lnTo>
                  <a:lnTo>
                    <a:pt x="207" y="1511"/>
                  </a:lnTo>
                  <a:lnTo>
                    <a:pt x="234" y="1405"/>
                  </a:lnTo>
                  <a:lnTo>
                    <a:pt x="260" y="1297"/>
                  </a:lnTo>
                  <a:lnTo>
                    <a:pt x="287" y="1191"/>
                  </a:lnTo>
                  <a:lnTo>
                    <a:pt x="314" y="1084"/>
                  </a:lnTo>
                  <a:lnTo>
                    <a:pt x="340" y="978"/>
                  </a:lnTo>
                  <a:lnTo>
                    <a:pt x="367" y="871"/>
                  </a:lnTo>
                  <a:lnTo>
                    <a:pt x="394" y="763"/>
                  </a:lnTo>
                  <a:lnTo>
                    <a:pt x="420" y="654"/>
                  </a:lnTo>
                  <a:lnTo>
                    <a:pt x="443" y="545"/>
                  </a:lnTo>
                  <a:lnTo>
                    <a:pt x="465" y="436"/>
                  </a:lnTo>
                  <a:lnTo>
                    <a:pt x="484" y="327"/>
                  </a:lnTo>
                  <a:lnTo>
                    <a:pt x="502" y="218"/>
                  </a:lnTo>
                  <a:lnTo>
                    <a:pt x="516" y="109"/>
                  </a:lnTo>
                  <a:lnTo>
                    <a:pt x="529" y="0"/>
                  </a:lnTo>
                  <a:lnTo>
                    <a:pt x="577" y="1"/>
                  </a:lnTo>
                  <a:lnTo>
                    <a:pt x="624" y="3"/>
                  </a:lnTo>
                  <a:lnTo>
                    <a:pt x="670" y="5"/>
                  </a:lnTo>
                  <a:lnTo>
                    <a:pt x="718" y="8"/>
                  </a:lnTo>
                  <a:lnTo>
                    <a:pt x="765" y="11"/>
                  </a:lnTo>
                  <a:lnTo>
                    <a:pt x="811" y="14"/>
                  </a:lnTo>
                  <a:lnTo>
                    <a:pt x="860" y="19"/>
                  </a:lnTo>
                  <a:lnTo>
                    <a:pt x="906" y="24"/>
                  </a:lnTo>
                  <a:lnTo>
                    <a:pt x="953" y="29"/>
                  </a:lnTo>
                  <a:lnTo>
                    <a:pt x="999" y="33"/>
                  </a:lnTo>
                  <a:lnTo>
                    <a:pt x="1046" y="40"/>
                  </a:lnTo>
                  <a:lnTo>
                    <a:pt x="1092" y="45"/>
                  </a:lnTo>
                  <a:lnTo>
                    <a:pt x="1139" y="51"/>
                  </a:lnTo>
                  <a:lnTo>
                    <a:pt x="1187" y="57"/>
                  </a:lnTo>
                  <a:lnTo>
                    <a:pt x="1233" y="64"/>
                  </a:lnTo>
                  <a:lnTo>
                    <a:pt x="1280" y="70"/>
                  </a:lnTo>
                  <a:lnTo>
                    <a:pt x="1326" y="77"/>
                  </a:lnTo>
                  <a:lnTo>
                    <a:pt x="1373" y="83"/>
                  </a:lnTo>
                  <a:lnTo>
                    <a:pt x="1419" y="90"/>
                  </a:lnTo>
                  <a:lnTo>
                    <a:pt x="1466" y="96"/>
                  </a:lnTo>
                  <a:lnTo>
                    <a:pt x="1512" y="102"/>
                  </a:lnTo>
                  <a:lnTo>
                    <a:pt x="1559" y="109"/>
                  </a:lnTo>
                  <a:lnTo>
                    <a:pt x="1605" y="114"/>
                  </a:lnTo>
                  <a:lnTo>
                    <a:pt x="1652" y="120"/>
                  </a:lnTo>
                  <a:lnTo>
                    <a:pt x="1698" y="125"/>
                  </a:lnTo>
                  <a:lnTo>
                    <a:pt x="1745" y="131"/>
                  </a:lnTo>
                  <a:lnTo>
                    <a:pt x="1792" y="136"/>
                  </a:lnTo>
                  <a:lnTo>
                    <a:pt x="1838" y="141"/>
                  </a:lnTo>
                  <a:lnTo>
                    <a:pt x="1885" y="146"/>
                  </a:lnTo>
                  <a:lnTo>
                    <a:pt x="1933" y="149"/>
                  </a:lnTo>
                  <a:lnTo>
                    <a:pt x="1979" y="152"/>
                  </a:lnTo>
                  <a:lnTo>
                    <a:pt x="2026" y="155"/>
                  </a:lnTo>
                  <a:lnTo>
                    <a:pt x="2035" y="155"/>
                  </a:lnTo>
                  <a:lnTo>
                    <a:pt x="2043" y="155"/>
                  </a:lnTo>
                  <a:lnTo>
                    <a:pt x="2053" y="154"/>
                  </a:lnTo>
                  <a:lnTo>
                    <a:pt x="2063" y="154"/>
                  </a:lnTo>
                  <a:lnTo>
                    <a:pt x="2072" y="152"/>
                  </a:lnTo>
                  <a:lnTo>
                    <a:pt x="2080" y="152"/>
                  </a:lnTo>
                  <a:lnTo>
                    <a:pt x="2090" y="152"/>
                  </a:lnTo>
                  <a:lnTo>
                    <a:pt x="2098" y="152"/>
                  </a:lnTo>
                  <a:lnTo>
                    <a:pt x="2096" y="211"/>
                  </a:lnTo>
                  <a:lnTo>
                    <a:pt x="2090" y="272"/>
                  </a:lnTo>
                  <a:lnTo>
                    <a:pt x="2082" y="332"/>
                  </a:lnTo>
                  <a:lnTo>
                    <a:pt x="2072" y="391"/>
                  </a:lnTo>
                  <a:lnTo>
                    <a:pt x="2061" y="450"/>
                  </a:lnTo>
                  <a:lnTo>
                    <a:pt x="2048" y="508"/>
                  </a:lnTo>
                  <a:lnTo>
                    <a:pt x="2037" y="568"/>
                  </a:lnTo>
                  <a:lnTo>
                    <a:pt x="2024" y="627"/>
                  </a:lnTo>
                  <a:lnTo>
                    <a:pt x="2010" y="712"/>
                  </a:lnTo>
                  <a:lnTo>
                    <a:pt x="1995" y="797"/>
                  </a:lnTo>
                  <a:lnTo>
                    <a:pt x="1978" y="882"/>
                  </a:lnTo>
                  <a:lnTo>
                    <a:pt x="1960" y="967"/>
                  </a:lnTo>
                  <a:lnTo>
                    <a:pt x="1941" y="1050"/>
                  </a:lnTo>
                  <a:lnTo>
                    <a:pt x="1920" y="1134"/>
                  </a:lnTo>
                  <a:lnTo>
                    <a:pt x="1899" y="1217"/>
                  </a:lnTo>
                  <a:lnTo>
                    <a:pt x="1878" y="1301"/>
                  </a:lnTo>
                  <a:lnTo>
                    <a:pt x="1856" y="1384"/>
                  </a:lnTo>
                  <a:lnTo>
                    <a:pt x="1833" y="1467"/>
                  </a:lnTo>
                  <a:lnTo>
                    <a:pt x="1811" y="1551"/>
                  </a:lnTo>
                  <a:lnTo>
                    <a:pt x="1788" y="1633"/>
                  </a:lnTo>
                  <a:lnTo>
                    <a:pt x="1766" y="1716"/>
                  </a:lnTo>
                  <a:lnTo>
                    <a:pt x="1745" y="1799"/>
                  </a:lnTo>
                  <a:lnTo>
                    <a:pt x="1724" y="1881"/>
                  </a:lnTo>
                  <a:lnTo>
                    <a:pt x="1703" y="1965"/>
                  </a:lnTo>
                  <a:lnTo>
                    <a:pt x="1681" y="2061"/>
                  </a:lnTo>
                  <a:lnTo>
                    <a:pt x="1662" y="2157"/>
                  </a:lnTo>
                  <a:lnTo>
                    <a:pt x="1644" y="2253"/>
                  </a:lnTo>
                  <a:lnTo>
                    <a:pt x="1626" y="2350"/>
                  </a:lnTo>
                  <a:lnTo>
                    <a:pt x="1612" y="2446"/>
                  </a:lnTo>
                  <a:lnTo>
                    <a:pt x="1596" y="2542"/>
                  </a:lnTo>
                  <a:lnTo>
                    <a:pt x="1583" y="2640"/>
                  </a:lnTo>
                  <a:lnTo>
                    <a:pt x="1569" y="2736"/>
                  </a:lnTo>
                  <a:lnTo>
                    <a:pt x="1524" y="2736"/>
                  </a:lnTo>
                  <a:lnTo>
                    <a:pt x="1479" y="2736"/>
                  </a:lnTo>
                  <a:lnTo>
                    <a:pt x="1434" y="2736"/>
                  </a:lnTo>
                  <a:lnTo>
                    <a:pt x="1389" y="2735"/>
                  </a:lnTo>
                  <a:lnTo>
                    <a:pt x="1344" y="2731"/>
                  </a:lnTo>
                  <a:lnTo>
                    <a:pt x="1299" y="2728"/>
                  </a:lnTo>
                  <a:lnTo>
                    <a:pt x="1254" y="2725"/>
                  </a:lnTo>
                  <a:lnTo>
                    <a:pt x="1209" y="2720"/>
                  </a:lnTo>
                  <a:lnTo>
                    <a:pt x="1166" y="2717"/>
                  </a:lnTo>
                  <a:lnTo>
                    <a:pt x="1121" y="2710"/>
                  </a:lnTo>
                  <a:lnTo>
                    <a:pt x="1078" y="2706"/>
                  </a:lnTo>
                  <a:lnTo>
                    <a:pt x="1033" y="2699"/>
                  </a:lnTo>
                  <a:lnTo>
                    <a:pt x="989" y="2694"/>
                  </a:lnTo>
                  <a:lnTo>
                    <a:pt x="945" y="2688"/>
                  </a:lnTo>
                  <a:lnTo>
                    <a:pt x="901" y="2682"/>
                  </a:lnTo>
                  <a:lnTo>
                    <a:pt x="856" y="2674"/>
                  </a:lnTo>
                  <a:lnTo>
                    <a:pt x="811" y="2667"/>
                  </a:lnTo>
                  <a:lnTo>
                    <a:pt x="768" y="2661"/>
                  </a:lnTo>
                  <a:lnTo>
                    <a:pt x="723" y="2654"/>
                  </a:lnTo>
                  <a:lnTo>
                    <a:pt x="680" y="2648"/>
                  </a:lnTo>
                  <a:lnTo>
                    <a:pt x="635" y="2642"/>
                  </a:lnTo>
                  <a:lnTo>
                    <a:pt x="590" y="2635"/>
                  </a:lnTo>
                  <a:lnTo>
                    <a:pt x="547" y="2630"/>
                  </a:lnTo>
                  <a:lnTo>
                    <a:pt x="502" y="2624"/>
                  </a:lnTo>
                  <a:lnTo>
                    <a:pt x="457" y="2619"/>
                  </a:lnTo>
                  <a:lnTo>
                    <a:pt x="412" y="2614"/>
                  </a:lnTo>
                  <a:lnTo>
                    <a:pt x="367" y="2609"/>
                  </a:lnTo>
                  <a:lnTo>
                    <a:pt x="322" y="2606"/>
                  </a:lnTo>
                  <a:lnTo>
                    <a:pt x="276" y="2603"/>
                  </a:lnTo>
                  <a:lnTo>
                    <a:pt x="231" y="2601"/>
                  </a:lnTo>
                  <a:lnTo>
                    <a:pt x="186" y="2600"/>
                  </a:lnTo>
                  <a:lnTo>
                    <a:pt x="139" y="2598"/>
                  </a:lnTo>
                  <a:lnTo>
                    <a:pt x="122" y="2597"/>
                  </a:lnTo>
                  <a:lnTo>
                    <a:pt x="104" y="2595"/>
                  </a:lnTo>
                  <a:lnTo>
                    <a:pt x="86" y="2593"/>
                  </a:lnTo>
                  <a:lnTo>
                    <a:pt x="70" y="2590"/>
                  </a:lnTo>
                  <a:lnTo>
                    <a:pt x="53" y="2589"/>
                  </a:lnTo>
                  <a:lnTo>
                    <a:pt x="35" y="2587"/>
                  </a:lnTo>
                  <a:lnTo>
                    <a:pt x="17" y="2585"/>
                  </a:lnTo>
                  <a:lnTo>
                    <a:pt x="0" y="2584"/>
                  </a:lnTo>
                  <a:close/>
                </a:path>
              </a:pathLst>
            </a:custGeom>
            <a:solidFill>
              <a:srgbClr val="000000"/>
            </a:solidFill>
            <a:ln w="9525">
              <a:noFill/>
              <a:round/>
              <a:headEnd/>
              <a:tailEnd/>
            </a:ln>
          </p:spPr>
          <p:txBody>
            <a:bodyPr/>
            <a:lstStyle/>
            <a:p>
              <a:endParaRPr lang="ru-RU"/>
            </a:p>
          </p:txBody>
        </p:sp>
        <p:sp>
          <p:nvSpPr>
            <p:cNvPr id="11" name="Freeform 17"/>
            <p:cNvSpPr>
              <a:spLocks/>
            </p:cNvSpPr>
            <p:nvPr/>
          </p:nvSpPr>
          <p:spPr bwMode="auto">
            <a:xfrm>
              <a:off x="307" y="678"/>
              <a:ext cx="2016" cy="2618"/>
            </a:xfrm>
            <a:custGeom>
              <a:avLst/>
              <a:gdLst>
                <a:gd name="T0" fmla="*/ 37 w 2016"/>
                <a:gd name="T1" fmla="*/ 2193 h 2618"/>
                <a:gd name="T2" fmla="*/ 114 w 2016"/>
                <a:gd name="T3" fmla="*/ 1798 h 2618"/>
                <a:gd name="T4" fmla="*/ 207 w 2016"/>
                <a:gd name="T5" fmla="*/ 1407 h 2618"/>
                <a:gd name="T6" fmla="*/ 245 w 2016"/>
                <a:gd name="T7" fmla="*/ 1262 h 2618"/>
                <a:gd name="T8" fmla="*/ 284 w 2016"/>
                <a:gd name="T9" fmla="*/ 1113 h 2618"/>
                <a:gd name="T10" fmla="*/ 340 w 2016"/>
                <a:gd name="T11" fmla="*/ 906 h 2618"/>
                <a:gd name="T12" fmla="*/ 423 w 2016"/>
                <a:gd name="T13" fmla="*/ 574 h 2618"/>
                <a:gd name="T14" fmla="*/ 489 w 2016"/>
                <a:gd name="T15" fmla="*/ 240 h 2618"/>
                <a:gd name="T16" fmla="*/ 516 w 2016"/>
                <a:gd name="T17" fmla="*/ 64 h 2618"/>
                <a:gd name="T18" fmla="*/ 552 w 2016"/>
                <a:gd name="T19" fmla="*/ 0 h 2618"/>
                <a:gd name="T20" fmla="*/ 653 w 2016"/>
                <a:gd name="T21" fmla="*/ 3 h 2618"/>
                <a:gd name="T22" fmla="*/ 752 w 2016"/>
                <a:gd name="T23" fmla="*/ 10 h 2618"/>
                <a:gd name="T24" fmla="*/ 851 w 2016"/>
                <a:gd name="T25" fmla="*/ 19 h 2618"/>
                <a:gd name="T26" fmla="*/ 949 w 2016"/>
                <a:gd name="T27" fmla="*/ 30 h 2618"/>
                <a:gd name="T28" fmla="*/ 1049 w 2016"/>
                <a:gd name="T29" fmla="*/ 40 h 2618"/>
                <a:gd name="T30" fmla="*/ 1228 w 2016"/>
                <a:gd name="T31" fmla="*/ 69 h 2618"/>
                <a:gd name="T32" fmla="*/ 1408 w 2016"/>
                <a:gd name="T33" fmla="*/ 98 h 2618"/>
                <a:gd name="T34" fmla="*/ 1588 w 2016"/>
                <a:gd name="T35" fmla="*/ 123 h 2618"/>
                <a:gd name="T36" fmla="*/ 1769 w 2016"/>
                <a:gd name="T37" fmla="*/ 143 h 2618"/>
                <a:gd name="T38" fmla="*/ 1953 w 2016"/>
                <a:gd name="T39" fmla="*/ 152 h 2618"/>
                <a:gd name="T40" fmla="*/ 1992 w 2016"/>
                <a:gd name="T41" fmla="*/ 309 h 2618"/>
                <a:gd name="T42" fmla="*/ 1950 w 2016"/>
                <a:gd name="T43" fmla="*/ 545 h 2618"/>
                <a:gd name="T44" fmla="*/ 1905 w 2016"/>
                <a:gd name="T45" fmla="*/ 779 h 2618"/>
                <a:gd name="T46" fmla="*/ 1852 w 2016"/>
                <a:gd name="T47" fmla="*/ 1014 h 2618"/>
                <a:gd name="T48" fmla="*/ 1795 w 2016"/>
                <a:gd name="T49" fmla="*/ 1248 h 2618"/>
                <a:gd name="T50" fmla="*/ 1734 w 2016"/>
                <a:gd name="T51" fmla="*/ 1460 h 2618"/>
                <a:gd name="T52" fmla="*/ 1689 w 2016"/>
                <a:gd name="T53" fmla="*/ 1620 h 2618"/>
                <a:gd name="T54" fmla="*/ 1645 w 2016"/>
                <a:gd name="T55" fmla="*/ 1782 h 2618"/>
                <a:gd name="T56" fmla="*/ 1588 w 2016"/>
                <a:gd name="T57" fmla="*/ 2031 h 2618"/>
                <a:gd name="T58" fmla="*/ 1532 w 2016"/>
                <a:gd name="T59" fmla="*/ 2324 h 2618"/>
                <a:gd name="T60" fmla="*/ 1488 w 2016"/>
                <a:gd name="T61" fmla="*/ 2618 h 2618"/>
                <a:gd name="T62" fmla="*/ 1427 w 2016"/>
                <a:gd name="T63" fmla="*/ 2613 h 2618"/>
                <a:gd name="T64" fmla="*/ 1366 w 2016"/>
                <a:gd name="T65" fmla="*/ 2606 h 2618"/>
                <a:gd name="T66" fmla="*/ 1285 w 2016"/>
                <a:gd name="T67" fmla="*/ 2602 h 2618"/>
                <a:gd name="T68" fmla="*/ 1158 w 2016"/>
                <a:gd name="T69" fmla="*/ 2594 h 2618"/>
                <a:gd name="T70" fmla="*/ 1033 w 2016"/>
                <a:gd name="T71" fmla="*/ 2581 h 2618"/>
                <a:gd name="T72" fmla="*/ 909 w 2016"/>
                <a:gd name="T73" fmla="*/ 2565 h 2618"/>
                <a:gd name="T74" fmla="*/ 786 w 2016"/>
                <a:gd name="T75" fmla="*/ 2547 h 2618"/>
                <a:gd name="T76" fmla="*/ 662 w 2016"/>
                <a:gd name="T77" fmla="*/ 2528 h 2618"/>
                <a:gd name="T78" fmla="*/ 539 w 2016"/>
                <a:gd name="T79" fmla="*/ 2509 h 2618"/>
                <a:gd name="T80" fmla="*/ 415 w 2016"/>
                <a:gd name="T81" fmla="*/ 2491 h 2618"/>
                <a:gd name="T82" fmla="*/ 292 w 2016"/>
                <a:gd name="T83" fmla="*/ 2476 h 2618"/>
                <a:gd name="T84" fmla="*/ 167 w 2016"/>
                <a:gd name="T85" fmla="*/ 2464 h 2618"/>
                <a:gd name="T86" fmla="*/ 41 w 2016"/>
                <a:gd name="T87" fmla="*/ 2456 h 26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6"/>
                <a:gd name="T133" fmla="*/ 0 h 2618"/>
                <a:gd name="T134" fmla="*/ 2016 w 2016"/>
                <a:gd name="T135" fmla="*/ 2618 h 26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6" h="2618">
                  <a:moveTo>
                    <a:pt x="0" y="2454"/>
                  </a:moveTo>
                  <a:lnTo>
                    <a:pt x="17" y="2322"/>
                  </a:lnTo>
                  <a:lnTo>
                    <a:pt x="37" y="2193"/>
                  </a:lnTo>
                  <a:lnTo>
                    <a:pt x="61" y="2061"/>
                  </a:lnTo>
                  <a:lnTo>
                    <a:pt x="86" y="1929"/>
                  </a:lnTo>
                  <a:lnTo>
                    <a:pt x="114" y="1798"/>
                  </a:lnTo>
                  <a:lnTo>
                    <a:pt x="144" y="1666"/>
                  </a:lnTo>
                  <a:lnTo>
                    <a:pt x="175" y="1537"/>
                  </a:lnTo>
                  <a:lnTo>
                    <a:pt x="207" y="1407"/>
                  </a:lnTo>
                  <a:lnTo>
                    <a:pt x="219" y="1358"/>
                  </a:lnTo>
                  <a:lnTo>
                    <a:pt x="232" y="1310"/>
                  </a:lnTo>
                  <a:lnTo>
                    <a:pt x="245" y="1262"/>
                  </a:lnTo>
                  <a:lnTo>
                    <a:pt x="258" y="1213"/>
                  </a:lnTo>
                  <a:lnTo>
                    <a:pt x="271" y="1163"/>
                  </a:lnTo>
                  <a:lnTo>
                    <a:pt x="284" y="1113"/>
                  </a:lnTo>
                  <a:lnTo>
                    <a:pt x="296" y="1065"/>
                  </a:lnTo>
                  <a:lnTo>
                    <a:pt x="309" y="1017"/>
                  </a:lnTo>
                  <a:lnTo>
                    <a:pt x="340" y="906"/>
                  </a:lnTo>
                  <a:lnTo>
                    <a:pt x="370" y="795"/>
                  </a:lnTo>
                  <a:lnTo>
                    <a:pt x="398" y="685"/>
                  </a:lnTo>
                  <a:lnTo>
                    <a:pt x="423" y="574"/>
                  </a:lnTo>
                  <a:lnTo>
                    <a:pt x="447" y="463"/>
                  </a:lnTo>
                  <a:lnTo>
                    <a:pt x="468" y="353"/>
                  </a:lnTo>
                  <a:lnTo>
                    <a:pt x="489" y="240"/>
                  </a:lnTo>
                  <a:lnTo>
                    <a:pt x="507" y="130"/>
                  </a:lnTo>
                  <a:lnTo>
                    <a:pt x="510" y="98"/>
                  </a:lnTo>
                  <a:lnTo>
                    <a:pt x="516" y="64"/>
                  </a:lnTo>
                  <a:lnTo>
                    <a:pt x="519" y="32"/>
                  </a:lnTo>
                  <a:lnTo>
                    <a:pt x="518" y="0"/>
                  </a:lnTo>
                  <a:lnTo>
                    <a:pt x="552" y="0"/>
                  </a:lnTo>
                  <a:lnTo>
                    <a:pt x="585" y="0"/>
                  </a:lnTo>
                  <a:lnTo>
                    <a:pt x="619" y="1"/>
                  </a:lnTo>
                  <a:lnTo>
                    <a:pt x="653" y="3"/>
                  </a:lnTo>
                  <a:lnTo>
                    <a:pt x="686" y="5"/>
                  </a:lnTo>
                  <a:lnTo>
                    <a:pt x="720" y="6"/>
                  </a:lnTo>
                  <a:lnTo>
                    <a:pt x="752" y="10"/>
                  </a:lnTo>
                  <a:lnTo>
                    <a:pt x="786" y="13"/>
                  </a:lnTo>
                  <a:lnTo>
                    <a:pt x="818" y="16"/>
                  </a:lnTo>
                  <a:lnTo>
                    <a:pt x="851" y="19"/>
                  </a:lnTo>
                  <a:lnTo>
                    <a:pt x="884" y="22"/>
                  </a:lnTo>
                  <a:lnTo>
                    <a:pt x="916" y="27"/>
                  </a:lnTo>
                  <a:lnTo>
                    <a:pt x="949" y="30"/>
                  </a:lnTo>
                  <a:lnTo>
                    <a:pt x="983" y="34"/>
                  </a:lnTo>
                  <a:lnTo>
                    <a:pt x="1015" y="37"/>
                  </a:lnTo>
                  <a:lnTo>
                    <a:pt x="1049" y="40"/>
                  </a:lnTo>
                  <a:lnTo>
                    <a:pt x="1110" y="50"/>
                  </a:lnTo>
                  <a:lnTo>
                    <a:pt x="1169" y="59"/>
                  </a:lnTo>
                  <a:lnTo>
                    <a:pt x="1228" y="69"/>
                  </a:lnTo>
                  <a:lnTo>
                    <a:pt x="1289" y="78"/>
                  </a:lnTo>
                  <a:lnTo>
                    <a:pt x="1349" y="88"/>
                  </a:lnTo>
                  <a:lnTo>
                    <a:pt x="1408" y="98"/>
                  </a:lnTo>
                  <a:lnTo>
                    <a:pt x="1469" y="107"/>
                  </a:lnTo>
                  <a:lnTo>
                    <a:pt x="1528" y="115"/>
                  </a:lnTo>
                  <a:lnTo>
                    <a:pt x="1588" y="123"/>
                  </a:lnTo>
                  <a:lnTo>
                    <a:pt x="1649" y="131"/>
                  </a:lnTo>
                  <a:lnTo>
                    <a:pt x="1708" y="138"/>
                  </a:lnTo>
                  <a:lnTo>
                    <a:pt x="1769" y="143"/>
                  </a:lnTo>
                  <a:lnTo>
                    <a:pt x="1830" y="147"/>
                  </a:lnTo>
                  <a:lnTo>
                    <a:pt x="1892" y="151"/>
                  </a:lnTo>
                  <a:lnTo>
                    <a:pt x="1953" y="152"/>
                  </a:lnTo>
                  <a:lnTo>
                    <a:pt x="2016" y="154"/>
                  </a:lnTo>
                  <a:lnTo>
                    <a:pt x="2005" y="232"/>
                  </a:lnTo>
                  <a:lnTo>
                    <a:pt x="1992" y="309"/>
                  </a:lnTo>
                  <a:lnTo>
                    <a:pt x="1979" y="388"/>
                  </a:lnTo>
                  <a:lnTo>
                    <a:pt x="1965" y="467"/>
                  </a:lnTo>
                  <a:lnTo>
                    <a:pt x="1950" y="545"/>
                  </a:lnTo>
                  <a:lnTo>
                    <a:pt x="1936" y="622"/>
                  </a:lnTo>
                  <a:lnTo>
                    <a:pt x="1921" y="701"/>
                  </a:lnTo>
                  <a:lnTo>
                    <a:pt x="1905" y="779"/>
                  </a:lnTo>
                  <a:lnTo>
                    <a:pt x="1888" y="856"/>
                  </a:lnTo>
                  <a:lnTo>
                    <a:pt x="1870" y="935"/>
                  </a:lnTo>
                  <a:lnTo>
                    <a:pt x="1852" y="1014"/>
                  </a:lnTo>
                  <a:lnTo>
                    <a:pt x="1835" y="1092"/>
                  </a:lnTo>
                  <a:lnTo>
                    <a:pt x="1814" y="1169"/>
                  </a:lnTo>
                  <a:lnTo>
                    <a:pt x="1795" y="1248"/>
                  </a:lnTo>
                  <a:lnTo>
                    <a:pt x="1774" y="1326"/>
                  </a:lnTo>
                  <a:lnTo>
                    <a:pt x="1751" y="1405"/>
                  </a:lnTo>
                  <a:lnTo>
                    <a:pt x="1734" y="1460"/>
                  </a:lnTo>
                  <a:lnTo>
                    <a:pt x="1718" y="1514"/>
                  </a:lnTo>
                  <a:lnTo>
                    <a:pt x="1703" y="1567"/>
                  </a:lnTo>
                  <a:lnTo>
                    <a:pt x="1689" y="1620"/>
                  </a:lnTo>
                  <a:lnTo>
                    <a:pt x="1674" y="1674"/>
                  </a:lnTo>
                  <a:lnTo>
                    <a:pt x="1660" y="1727"/>
                  </a:lnTo>
                  <a:lnTo>
                    <a:pt x="1645" y="1782"/>
                  </a:lnTo>
                  <a:lnTo>
                    <a:pt x="1631" y="1836"/>
                  </a:lnTo>
                  <a:lnTo>
                    <a:pt x="1609" y="1933"/>
                  </a:lnTo>
                  <a:lnTo>
                    <a:pt x="1588" y="2031"/>
                  </a:lnTo>
                  <a:lnTo>
                    <a:pt x="1568" y="2128"/>
                  </a:lnTo>
                  <a:lnTo>
                    <a:pt x="1549" y="2226"/>
                  </a:lnTo>
                  <a:lnTo>
                    <a:pt x="1532" y="2324"/>
                  </a:lnTo>
                  <a:lnTo>
                    <a:pt x="1516" y="2422"/>
                  </a:lnTo>
                  <a:lnTo>
                    <a:pt x="1501" y="2520"/>
                  </a:lnTo>
                  <a:lnTo>
                    <a:pt x="1488" y="2618"/>
                  </a:lnTo>
                  <a:lnTo>
                    <a:pt x="1467" y="2616"/>
                  </a:lnTo>
                  <a:lnTo>
                    <a:pt x="1448" y="2614"/>
                  </a:lnTo>
                  <a:lnTo>
                    <a:pt x="1427" y="2613"/>
                  </a:lnTo>
                  <a:lnTo>
                    <a:pt x="1408" y="2610"/>
                  </a:lnTo>
                  <a:lnTo>
                    <a:pt x="1387" y="2608"/>
                  </a:lnTo>
                  <a:lnTo>
                    <a:pt x="1366" y="2606"/>
                  </a:lnTo>
                  <a:lnTo>
                    <a:pt x="1347" y="2605"/>
                  </a:lnTo>
                  <a:lnTo>
                    <a:pt x="1326" y="2603"/>
                  </a:lnTo>
                  <a:lnTo>
                    <a:pt x="1285" y="2602"/>
                  </a:lnTo>
                  <a:lnTo>
                    <a:pt x="1241" y="2600"/>
                  </a:lnTo>
                  <a:lnTo>
                    <a:pt x="1200" y="2597"/>
                  </a:lnTo>
                  <a:lnTo>
                    <a:pt x="1158" y="2594"/>
                  </a:lnTo>
                  <a:lnTo>
                    <a:pt x="1116" y="2589"/>
                  </a:lnTo>
                  <a:lnTo>
                    <a:pt x="1074" y="2586"/>
                  </a:lnTo>
                  <a:lnTo>
                    <a:pt x="1033" y="2581"/>
                  </a:lnTo>
                  <a:lnTo>
                    <a:pt x="993" y="2576"/>
                  </a:lnTo>
                  <a:lnTo>
                    <a:pt x="951" y="2571"/>
                  </a:lnTo>
                  <a:lnTo>
                    <a:pt x="909" y="2565"/>
                  </a:lnTo>
                  <a:lnTo>
                    <a:pt x="867" y="2558"/>
                  </a:lnTo>
                  <a:lnTo>
                    <a:pt x="827" y="2553"/>
                  </a:lnTo>
                  <a:lnTo>
                    <a:pt x="786" y="2547"/>
                  </a:lnTo>
                  <a:lnTo>
                    <a:pt x="744" y="2541"/>
                  </a:lnTo>
                  <a:lnTo>
                    <a:pt x="704" y="2534"/>
                  </a:lnTo>
                  <a:lnTo>
                    <a:pt x="662" y="2528"/>
                  </a:lnTo>
                  <a:lnTo>
                    <a:pt x="622" y="2521"/>
                  </a:lnTo>
                  <a:lnTo>
                    <a:pt x="580" y="2515"/>
                  </a:lnTo>
                  <a:lnTo>
                    <a:pt x="539" y="2509"/>
                  </a:lnTo>
                  <a:lnTo>
                    <a:pt x="499" y="2504"/>
                  </a:lnTo>
                  <a:lnTo>
                    <a:pt x="457" y="2497"/>
                  </a:lnTo>
                  <a:lnTo>
                    <a:pt x="415" y="2491"/>
                  </a:lnTo>
                  <a:lnTo>
                    <a:pt x="375" y="2486"/>
                  </a:lnTo>
                  <a:lnTo>
                    <a:pt x="333" y="2481"/>
                  </a:lnTo>
                  <a:lnTo>
                    <a:pt x="292" y="2476"/>
                  </a:lnTo>
                  <a:lnTo>
                    <a:pt x="250" y="2472"/>
                  </a:lnTo>
                  <a:lnTo>
                    <a:pt x="208" y="2467"/>
                  </a:lnTo>
                  <a:lnTo>
                    <a:pt x="167" y="2464"/>
                  </a:lnTo>
                  <a:lnTo>
                    <a:pt x="125" y="2460"/>
                  </a:lnTo>
                  <a:lnTo>
                    <a:pt x="83" y="2457"/>
                  </a:lnTo>
                  <a:lnTo>
                    <a:pt x="41" y="2456"/>
                  </a:lnTo>
                  <a:lnTo>
                    <a:pt x="0" y="2454"/>
                  </a:lnTo>
                  <a:close/>
                </a:path>
              </a:pathLst>
            </a:custGeom>
            <a:solidFill>
              <a:srgbClr val="7FBFFF"/>
            </a:solidFill>
            <a:ln w="9525">
              <a:noFill/>
              <a:round/>
              <a:headEnd/>
              <a:tailEnd/>
            </a:ln>
          </p:spPr>
          <p:txBody>
            <a:bodyPr/>
            <a:lstStyle/>
            <a:p>
              <a:endParaRPr lang="ru-RU"/>
            </a:p>
          </p:txBody>
        </p:sp>
        <p:sp>
          <p:nvSpPr>
            <p:cNvPr id="12" name="Freeform 18"/>
            <p:cNvSpPr>
              <a:spLocks/>
            </p:cNvSpPr>
            <p:nvPr/>
          </p:nvSpPr>
          <p:spPr bwMode="auto">
            <a:xfrm>
              <a:off x="180" y="479"/>
              <a:ext cx="2098" cy="2736"/>
            </a:xfrm>
            <a:custGeom>
              <a:avLst/>
              <a:gdLst>
                <a:gd name="T0" fmla="*/ 30 w 2098"/>
                <a:gd name="T1" fmla="*/ 2367 h 2736"/>
                <a:gd name="T2" fmla="*/ 88 w 2098"/>
                <a:gd name="T3" fmla="*/ 2045 h 2736"/>
                <a:gd name="T4" fmla="*/ 157 w 2098"/>
                <a:gd name="T5" fmla="*/ 1724 h 2736"/>
                <a:gd name="T6" fmla="*/ 233 w 2098"/>
                <a:gd name="T7" fmla="*/ 1403 h 2736"/>
                <a:gd name="T8" fmla="*/ 313 w 2098"/>
                <a:gd name="T9" fmla="*/ 1083 h 2736"/>
                <a:gd name="T10" fmla="*/ 393 w 2098"/>
                <a:gd name="T11" fmla="*/ 762 h 2736"/>
                <a:gd name="T12" fmla="*/ 465 w 2098"/>
                <a:gd name="T13" fmla="*/ 436 h 2736"/>
                <a:gd name="T14" fmla="*/ 516 w 2098"/>
                <a:gd name="T15" fmla="*/ 109 h 2736"/>
                <a:gd name="T16" fmla="*/ 624 w 2098"/>
                <a:gd name="T17" fmla="*/ 3 h 2736"/>
                <a:gd name="T18" fmla="*/ 765 w 2098"/>
                <a:gd name="T19" fmla="*/ 11 h 2736"/>
                <a:gd name="T20" fmla="*/ 906 w 2098"/>
                <a:gd name="T21" fmla="*/ 24 h 2736"/>
                <a:gd name="T22" fmla="*/ 1046 w 2098"/>
                <a:gd name="T23" fmla="*/ 38 h 2736"/>
                <a:gd name="T24" fmla="*/ 1187 w 2098"/>
                <a:gd name="T25" fmla="*/ 56 h 2736"/>
                <a:gd name="T26" fmla="*/ 1327 w 2098"/>
                <a:gd name="T27" fmla="*/ 75 h 2736"/>
                <a:gd name="T28" fmla="*/ 1466 w 2098"/>
                <a:gd name="T29" fmla="*/ 95 h 2736"/>
                <a:gd name="T30" fmla="*/ 1606 w 2098"/>
                <a:gd name="T31" fmla="*/ 112 h 2736"/>
                <a:gd name="T32" fmla="*/ 1745 w 2098"/>
                <a:gd name="T33" fmla="*/ 130 h 2736"/>
                <a:gd name="T34" fmla="*/ 1885 w 2098"/>
                <a:gd name="T35" fmla="*/ 144 h 2736"/>
                <a:gd name="T36" fmla="*/ 2026 w 2098"/>
                <a:gd name="T37" fmla="*/ 154 h 2736"/>
                <a:gd name="T38" fmla="*/ 2053 w 2098"/>
                <a:gd name="T39" fmla="*/ 154 h 2736"/>
                <a:gd name="T40" fmla="*/ 2080 w 2098"/>
                <a:gd name="T41" fmla="*/ 151 h 2736"/>
                <a:gd name="T42" fmla="*/ 2096 w 2098"/>
                <a:gd name="T43" fmla="*/ 210 h 2736"/>
                <a:gd name="T44" fmla="*/ 2072 w 2098"/>
                <a:gd name="T45" fmla="*/ 390 h 2736"/>
                <a:gd name="T46" fmla="*/ 2037 w 2098"/>
                <a:gd name="T47" fmla="*/ 568 h 2736"/>
                <a:gd name="T48" fmla="*/ 1995 w 2098"/>
                <a:gd name="T49" fmla="*/ 797 h 2736"/>
                <a:gd name="T50" fmla="*/ 1941 w 2098"/>
                <a:gd name="T51" fmla="*/ 1051 h 2736"/>
                <a:gd name="T52" fmla="*/ 1878 w 2098"/>
                <a:gd name="T53" fmla="*/ 1301 h 2736"/>
                <a:gd name="T54" fmla="*/ 1811 w 2098"/>
                <a:gd name="T55" fmla="*/ 1549 h 2736"/>
                <a:gd name="T56" fmla="*/ 1745 w 2098"/>
                <a:gd name="T57" fmla="*/ 1798 h 2736"/>
                <a:gd name="T58" fmla="*/ 1683 w 2098"/>
                <a:gd name="T59" fmla="*/ 2060 h 2736"/>
                <a:gd name="T60" fmla="*/ 1628 w 2098"/>
                <a:gd name="T61" fmla="*/ 2350 h 2736"/>
                <a:gd name="T62" fmla="*/ 1585 w 2098"/>
                <a:gd name="T63" fmla="*/ 2640 h 2736"/>
                <a:gd name="T64" fmla="*/ 1479 w 2098"/>
                <a:gd name="T65" fmla="*/ 2736 h 2736"/>
                <a:gd name="T66" fmla="*/ 1344 w 2098"/>
                <a:gd name="T67" fmla="*/ 2732 h 2736"/>
                <a:gd name="T68" fmla="*/ 1211 w 2098"/>
                <a:gd name="T69" fmla="*/ 2720 h 2736"/>
                <a:gd name="T70" fmla="*/ 1078 w 2098"/>
                <a:gd name="T71" fmla="*/ 2706 h 2736"/>
                <a:gd name="T72" fmla="*/ 945 w 2098"/>
                <a:gd name="T73" fmla="*/ 2688 h 2736"/>
                <a:gd name="T74" fmla="*/ 813 w 2098"/>
                <a:gd name="T75" fmla="*/ 2667 h 2736"/>
                <a:gd name="T76" fmla="*/ 680 w 2098"/>
                <a:gd name="T77" fmla="*/ 2648 h 2736"/>
                <a:gd name="T78" fmla="*/ 547 w 2098"/>
                <a:gd name="T79" fmla="*/ 2629 h 2736"/>
                <a:gd name="T80" fmla="*/ 412 w 2098"/>
                <a:gd name="T81" fmla="*/ 2614 h 2736"/>
                <a:gd name="T82" fmla="*/ 276 w 2098"/>
                <a:gd name="T83" fmla="*/ 2602 h 2736"/>
                <a:gd name="T84" fmla="*/ 140 w 2098"/>
                <a:gd name="T85" fmla="*/ 2597 h 2736"/>
                <a:gd name="T86" fmla="*/ 87 w 2098"/>
                <a:gd name="T87" fmla="*/ 2592 h 2736"/>
                <a:gd name="T88" fmla="*/ 35 w 2098"/>
                <a:gd name="T89" fmla="*/ 2587 h 2736"/>
                <a:gd name="T90" fmla="*/ 0 w 2098"/>
                <a:gd name="T91" fmla="*/ 2584 h 27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98"/>
                <a:gd name="T139" fmla="*/ 0 h 2736"/>
                <a:gd name="T140" fmla="*/ 2098 w 2098"/>
                <a:gd name="T141" fmla="*/ 2736 h 27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98" h="2736">
                  <a:moveTo>
                    <a:pt x="0" y="2584"/>
                  </a:moveTo>
                  <a:lnTo>
                    <a:pt x="14" y="2477"/>
                  </a:lnTo>
                  <a:lnTo>
                    <a:pt x="30" y="2367"/>
                  </a:lnTo>
                  <a:lnTo>
                    <a:pt x="48" y="2260"/>
                  </a:lnTo>
                  <a:lnTo>
                    <a:pt x="67" y="2153"/>
                  </a:lnTo>
                  <a:lnTo>
                    <a:pt x="88" y="2045"/>
                  </a:lnTo>
                  <a:lnTo>
                    <a:pt x="111" y="1938"/>
                  </a:lnTo>
                  <a:lnTo>
                    <a:pt x="133" y="1832"/>
                  </a:lnTo>
                  <a:lnTo>
                    <a:pt x="157" y="1724"/>
                  </a:lnTo>
                  <a:lnTo>
                    <a:pt x="181" y="1617"/>
                  </a:lnTo>
                  <a:lnTo>
                    <a:pt x="207" y="1511"/>
                  </a:lnTo>
                  <a:lnTo>
                    <a:pt x="233" y="1403"/>
                  </a:lnTo>
                  <a:lnTo>
                    <a:pt x="260" y="1298"/>
                  </a:lnTo>
                  <a:lnTo>
                    <a:pt x="286" y="1190"/>
                  </a:lnTo>
                  <a:lnTo>
                    <a:pt x="313" y="1083"/>
                  </a:lnTo>
                  <a:lnTo>
                    <a:pt x="340" y="977"/>
                  </a:lnTo>
                  <a:lnTo>
                    <a:pt x="366" y="869"/>
                  </a:lnTo>
                  <a:lnTo>
                    <a:pt x="393" y="762"/>
                  </a:lnTo>
                  <a:lnTo>
                    <a:pt x="419" y="654"/>
                  </a:lnTo>
                  <a:lnTo>
                    <a:pt x="443" y="545"/>
                  </a:lnTo>
                  <a:lnTo>
                    <a:pt x="465" y="436"/>
                  </a:lnTo>
                  <a:lnTo>
                    <a:pt x="484" y="327"/>
                  </a:lnTo>
                  <a:lnTo>
                    <a:pt x="502" y="218"/>
                  </a:lnTo>
                  <a:lnTo>
                    <a:pt x="516" y="109"/>
                  </a:lnTo>
                  <a:lnTo>
                    <a:pt x="529" y="0"/>
                  </a:lnTo>
                  <a:lnTo>
                    <a:pt x="577" y="2"/>
                  </a:lnTo>
                  <a:lnTo>
                    <a:pt x="624" y="3"/>
                  </a:lnTo>
                  <a:lnTo>
                    <a:pt x="670" y="5"/>
                  </a:lnTo>
                  <a:lnTo>
                    <a:pt x="719" y="8"/>
                  </a:lnTo>
                  <a:lnTo>
                    <a:pt x="765" y="11"/>
                  </a:lnTo>
                  <a:lnTo>
                    <a:pt x="812" y="14"/>
                  </a:lnTo>
                  <a:lnTo>
                    <a:pt x="860" y="19"/>
                  </a:lnTo>
                  <a:lnTo>
                    <a:pt x="906" y="24"/>
                  </a:lnTo>
                  <a:lnTo>
                    <a:pt x="953" y="29"/>
                  </a:lnTo>
                  <a:lnTo>
                    <a:pt x="999" y="34"/>
                  </a:lnTo>
                  <a:lnTo>
                    <a:pt x="1046" y="38"/>
                  </a:lnTo>
                  <a:lnTo>
                    <a:pt x="1092" y="45"/>
                  </a:lnTo>
                  <a:lnTo>
                    <a:pt x="1139" y="51"/>
                  </a:lnTo>
                  <a:lnTo>
                    <a:pt x="1187" y="56"/>
                  </a:lnTo>
                  <a:lnTo>
                    <a:pt x="1233" y="63"/>
                  </a:lnTo>
                  <a:lnTo>
                    <a:pt x="1280" y="69"/>
                  </a:lnTo>
                  <a:lnTo>
                    <a:pt x="1327" y="75"/>
                  </a:lnTo>
                  <a:lnTo>
                    <a:pt x="1373" y="82"/>
                  </a:lnTo>
                  <a:lnTo>
                    <a:pt x="1420" y="88"/>
                  </a:lnTo>
                  <a:lnTo>
                    <a:pt x="1466" y="95"/>
                  </a:lnTo>
                  <a:lnTo>
                    <a:pt x="1513" y="101"/>
                  </a:lnTo>
                  <a:lnTo>
                    <a:pt x="1559" y="107"/>
                  </a:lnTo>
                  <a:lnTo>
                    <a:pt x="1606" y="112"/>
                  </a:lnTo>
                  <a:lnTo>
                    <a:pt x="1652" y="119"/>
                  </a:lnTo>
                  <a:lnTo>
                    <a:pt x="1699" y="125"/>
                  </a:lnTo>
                  <a:lnTo>
                    <a:pt x="1745" y="130"/>
                  </a:lnTo>
                  <a:lnTo>
                    <a:pt x="1792" y="135"/>
                  </a:lnTo>
                  <a:lnTo>
                    <a:pt x="1838" y="140"/>
                  </a:lnTo>
                  <a:lnTo>
                    <a:pt x="1885" y="144"/>
                  </a:lnTo>
                  <a:lnTo>
                    <a:pt x="1933" y="148"/>
                  </a:lnTo>
                  <a:lnTo>
                    <a:pt x="1979" y="151"/>
                  </a:lnTo>
                  <a:lnTo>
                    <a:pt x="2026" y="154"/>
                  </a:lnTo>
                  <a:lnTo>
                    <a:pt x="2036" y="154"/>
                  </a:lnTo>
                  <a:lnTo>
                    <a:pt x="2044" y="154"/>
                  </a:lnTo>
                  <a:lnTo>
                    <a:pt x="2053" y="154"/>
                  </a:lnTo>
                  <a:lnTo>
                    <a:pt x="2063" y="152"/>
                  </a:lnTo>
                  <a:lnTo>
                    <a:pt x="2071" y="151"/>
                  </a:lnTo>
                  <a:lnTo>
                    <a:pt x="2080" y="151"/>
                  </a:lnTo>
                  <a:lnTo>
                    <a:pt x="2088" y="151"/>
                  </a:lnTo>
                  <a:lnTo>
                    <a:pt x="2098" y="151"/>
                  </a:lnTo>
                  <a:lnTo>
                    <a:pt x="2096" y="210"/>
                  </a:lnTo>
                  <a:lnTo>
                    <a:pt x="2090" y="271"/>
                  </a:lnTo>
                  <a:lnTo>
                    <a:pt x="2082" y="330"/>
                  </a:lnTo>
                  <a:lnTo>
                    <a:pt x="2072" y="390"/>
                  </a:lnTo>
                  <a:lnTo>
                    <a:pt x="2061" y="449"/>
                  </a:lnTo>
                  <a:lnTo>
                    <a:pt x="2048" y="508"/>
                  </a:lnTo>
                  <a:lnTo>
                    <a:pt x="2037" y="568"/>
                  </a:lnTo>
                  <a:lnTo>
                    <a:pt x="2024" y="627"/>
                  </a:lnTo>
                  <a:lnTo>
                    <a:pt x="2010" y="712"/>
                  </a:lnTo>
                  <a:lnTo>
                    <a:pt x="1995" y="797"/>
                  </a:lnTo>
                  <a:lnTo>
                    <a:pt x="1978" y="882"/>
                  </a:lnTo>
                  <a:lnTo>
                    <a:pt x="1960" y="966"/>
                  </a:lnTo>
                  <a:lnTo>
                    <a:pt x="1941" y="1051"/>
                  </a:lnTo>
                  <a:lnTo>
                    <a:pt x="1920" y="1134"/>
                  </a:lnTo>
                  <a:lnTo>
                    <a:pt x="1899" y="1217"/>
                  </a:lnTo>
                  <a:lnTo>
                    <a:pt x="1878" y="1301"/>
                  </a:lnTo>
                  <a:lnTo>
                    <a:pt x="1856" y="1384"/>
                  </a:lnTo>
                  <a:lnTo>
                    <a:pt x="1833" y="1466"/>
                  </a:lnTo>
                  <a:lnTo>
                    <a:pt x="1811" y="1549"/>
                  </a:lnTo>
                  <a:lnTo>
                    <a:pt x="1788" y="1633"/>
                  </a:lnTo>
                  <a:lnTo>
                    <a:pt x="1766" y="1715"/>
                  </a:lnTo>
                  <a:lnTo>
                    <a:pt x="1745" y="1798"/>
                  </a:lnTo>
                  <a:lnTo>
                    <a:pt x="1724" y="1880"/>
                  </a:lnTo>
                  <a:lnTo>
                    <a:pt x="1703" y="1963"/>
                  </a:lnTo>
                  <a:lnTo>
                    <a:pt x="1683" y="2060"/>
                  </a:lnTo>
                  <a:lnTo>
                    <a:pt x="1663" y="2156"/>
                  </a:lnTo>
                  <a:lnTo>
                    <a:pt x="1646" y="2252"/>
                  </a:lnTo>
                  <a:lnTo>
                    <a:pt x="1628" y="2350"/>
                  </a:lnTo>
                  <a:lnTo>
                    <a:pt x="1614" y="2446"/>
                  </a:lnTo>
                  <a:lnTo>
                    <a:pt x="1598" y="2542"/>
                  </a:lnTo>
                  <a:lnTo>
                    <a:pt x="1585" y="2640"/>
                  </a:lnTo>
                  <a:lnTo>
                    <a:pt x="1570" y="2736"/>
                  </a:lnTo>
                  <a:lnTo>
                    <a:pt x="1525" y="2736"/>
                  </a:lnTo>
                  <a:lnTo>
                    <a:pt x="1479" y="2736"/>
                  </a:lnTo>
                  <a:lnTo>
                    <a:pt x="1434" y="2736"/>
                  </a:lnTo>
                  <a:lnTo>
                    <a:pt x="1389" y="2735"/>
                  </a:lnTo>
                  <a:lnTo>
                    <a:pt x="1344" y="2732"/>
                  </a:lnTo>
                  <a:lnTo>
                    <a:pt x="1299" y="2728"/>
                  </a:lnTo>
                  <a:lnTo>
                    <a:pt x="1256" y="2725"/>
                  </a:lnTo>
                  <a:lnTo>
                    <a:pt x="1211" y="2720"/>
                  </a:lnTo>
                  <a:lnTo>
                    <a:pt x="1166" y="2717"/>
                  </a:lnTo>
                  <a:lnTo>
                    <a:pt x="1121" y="2711"/>
                  </a:lnTo>
                  <a:lnTo>
                    <a:pt x="1078" y="2706"/>
                  </a:lnTo>
                  <a:lnTo>
                    <a:pt x="1033" y="2700"/>
                  </a:lnTo>
                  <a:lnTo>
                    <a:pt x="990" y="2693"/>
                  </a:lnTo>
                  <a:lnTo>
                    <a:pt x="945" y="2688"/>
                  </a:lnTo>
                  <a:lnTo>
                    <a:pt x="901" y="2680"/>
                  </a:lnTo>
                  <a:lnTo>
                    <a:pt x="857" y="2674"/>
                  </a:lnTo>
                  <a:lnTo>
                    <a:pt x="813" y="2667"/>
                  </a:lnTo>
                  <a:lnTo>
                    <a:pt x="768" y="2661"/>
                  </a:lnTo>
                  <a:lnTo>
                    <a:pt x="723" y="2655"/>
                  </a:lnTo>
                  <a:lnTo>
                    <a:pt x="680" y="2648"/>
                  </a:lnTo>
                  <a:lnTo>
                    <a:pt x="635" y="2642"/>
                  </a:lnTo>
                  <a:lnTo>
                    <a:pt x="590" y="2635"/>
                  </a:lnTo>
                  <a:lnTo>
                    <a:pt x="547" y="2629"/>
                  </a:lnTo>
                  <a:lnTo>
                    <a:pt x="502" y="2624"/>
                  </a:lnTo>
                  <a:lnTo>
                    <a:pt x="457" y="2619"/>
                  </a:lnTo>
                  <a:lnTo>
                    <a:pt x="412" y="2614"/>
                  </a:lnTo>
                  <a:lnTo>
                    <a:pt x="367" y="2610"/>
                  </a:lnTo>
                  <a:lnTo>
                    <a:pt x="322" y="2606"/>
                  </a:lnTo>
                  <a:lnTo>
                    <a:pt x="276" y="2602"/>
                  </a:lnTo>
                  <a:lnTo>
                    <a:pt x="231" y="2600"/>
                  </a:lnTo>
                  <a:lnTo>
                    <a:pt x="186" y="2598"/>
                  </a:lnTo>
                  <a:lnTo>
                    <a:pt x="140" y="2597"/>
                  </a:lnTo>
                  <a:lnTo>
                    <a:pt x="122" y="2595"/>
                  </a:lnTo>
                  <a:lnTo>
                    <a:pt x="104" y="2594"/>
                  </a:lnTo>
                  <a:lnTo>
                    <a:pt x="87" y="2592"/>
                  </a:lnTo>
                  <a:lnTo>
                    <a:pt x="71" y="2590"/>
                  </a:lnTo>
                  <a:lnTo>
                    <a:pt x="53" y="2589"/>
                  </a:lnTo>
                  <a:lnTo>
                    <a:pt x="35" y="2587"/>
                  </a:lnTo>
                  <a:lnTo>
                    <a:pt x="18" y="2586"/>
                  </a:lnTo>
                  <a:lnTo>
                    <a:pt x="0" y="2584"/>
                  </a:lnTo>
                  <a:close/>
                </a:path>
              </a:pathLst>
            </a:custGeom>
            <a:solidFill>
              <a:srgbClr val="000000"/>
            </a:solidFill>
            <a:ln w="9525">
              <a:noFill/>
              <a:round/>
              <a:headEnd/>
              <a:tailEnd/>
            </a:ln>
          </p:spPr>
          <p:txBody>
            <a:bodyPr/>
            <a:lstStyle/>
            <a:p>
              <a:endParaRPr lang="ru-RU"/>
            </a:p>
          </p:txBody>
        </p:sp>
        <p:sp>
          <p:nvSpPr>
            <p:cNvPr id="13" name="Freeform 19"/>
            <p:cNvSpPr>
              <a:spLocks/>
            </p:cNvSpPr>
            <p:nvPr/>
          </p:nvSpPr>
          <p:spPr bwMode="auto">
            <a:xfrm>
              <a:off x="225" y="542"/>
              <a:ext cx="2016" cy="2619"/>
            </a:xfrm>
            <a:custGeom>
              <a:avLst/>
              <a:gdLst>
                <a:gd name="T0" fmla="*/ 37 w 2016"/>
                <a:gd name="T1" fmla="*/ 2194 h 2619"/>
                <a:gd name="T2" fmla="*/ 114 w 2016"/>
                <a:gd name="T3" fmla="*/ 1799 h 2619"/>
                <a:gd name="T4" fmla="*/ 205 w 2016"/>
                <a:gd name="T5" fmla="*/ 1409 h 2619"/>
                <a:gd name="T6" fmla="*/ 245 w 2016"/>
                <a:gd name="T7" fmla="*/ 1262 h 2619"/>
                <a:gd name="T8" fmla="*/ 284 w 2016"/>
                <a:gd name="T9" fmla="*/ 1114 h 2619"/>
                <a:gd name="T10" fmla="*/ 340 w 2016"/>
                <a:gd name="T11" fmla="*/ 906 h 2619"/>
                <a:gd name="T12" fmla="*/ 423 w 2016"/>
                <a:gd name="T13" fmla="*/ 575 h 2619"/>
                <a:gd name="T14" fmla="*/ 489 w 2016"/>
                <a:gd name="T15" fmla="*/ 242 h 2619"/>
                <a:gd name="T16" fmla="*/ 516 w 2016"/>
                <a:gd name="T17" fmla="*/ 65 h 2619"/>
                <a:gd name="T18" fmla="*/ 552 w 2016"/>
                <a:gd name="T19" fmla="*/ 0 h 2619"/>
                <a:gd name="T20" fmla="*/ 653 w 2016"/>
                <a:gd name="T21" fmla="*/ 3 h 2619"/>
                <a:gd name="T22" fmla="*/ 752 w 2016"/>
                <a:gd name="T23" fmla="*/ 11 h 2619"/>
                <a:gd name="T24" fmla="*/ 852 w 2016"/>
                <a:gd name="T25" fmla="*/ 20 h 2619"/>
                <a:gd name="T26" fmla="*/ 949 w 2016"/>
                <a:gd name="T27" fmla="*/ 30 h 2619"/>
                <a:gd name="T28" fmla="*/ 1049 w 2016"/>
                <a:gd name="T29" fmla="*/ 41 h 2619"/>
                <a:gd name="T30" fmla="*/ 1229 w 2016"/>
                <a:gd name="T31" fmla="*/ 70 h 2619"/>
                <a:gd name="T32" fmla="*/ 1408 w 2016"/>
                <a:gd name="T33" fmla="*/ 99 h 2619"/>
                <a:gd name="T34" fmla="*/ 1588 w 2016"/>
                <a:gd name="T35" fmla="*/ 125 h 2619"/>
                <a:gd name="T36" fmla="*/ 1769 w 2016"/>
                <a:gd name="T37" fmla="*/ 144 h 2619"/>
                <a:gd name="T38" fmla="*/ 1954 w 2016"/>
                <a:gd name="T39" fmla="*/ 154 h 2619"/>
                <a:gd name="T40" fmla="*/ 1992 w 2016"/>
                <a:gd name="T41" fmla="*/ 311 h 2619"/>
                <a:gd name="T42" fmla="*/ 1950 w 2016"/>
                <a:gd name="T43" fmla="*/ 545 h 2619"/>
                <a:gd name="T44" fmla="*/ 1904 w 2016"/>
                <a:gd name="T45" fmla="*/ 779 h 2619"/>
                <a:gd name="T46" fmla="*/ 1853 w 2016"/>
                <a:gd name="T47" fmla="*/ 1015 h 2619"/>
                <a:gd name="T48" fmla="*/ 1793 w 2016"/>
                <a:gd name="T49" fmla="*/ 1251 h 2619"/>
                <a:gd name="T50" fmla="*/ 1734 w 2016"/>
                <a:gd name="T51" fmla="*/ 1462 h 2619"/>
                <a:gd name="T52" fmla="*/ 1689 w 2016"/>
                <a:gd name="T53" fmla="*/ 1621 h 2619"/>
                <a:gd name="T54" fmla="*/ 1646 w 2016"/>
                <a:gd name="T55" fmla="*/ 1783 h 2619"/>
                <a:gd name="T56" fmla="*/ 1590 w 2016"/>
                <a:gd name="T57" fmla="*/ 2032 h 2619"/>
                <a:gd name="T58" fmla="*/ 1532 w 2016"/>
                <a:gd name="T59" fmla="*/ 2325 h 2619"/>
                <a:gd name="T60" fmla="*/ 1488 w 2016"/>
                <a:gd name="T61" fmla="*/ 2619 h 2619"/>
                <a:gd name="T62" fmla="*/ 1427 w 2016"/>
                <a:gd name="T63" fmla="*/ 2612 h 2619"/>
                <a:gd name="T64" fmla="*/ 1367 w 2016"/>
                <a:gd name="T65" fmla="*/ 2606 h 2619"/>
                <a:gd name="T66" fmla="*/ 1285 w 2016"/>
                <a:gd name="T67" fmla="*/ 2601 h 2619"/>
                <a:gd name="T68" fmla="*/ 1158 w 2016"/>
                <a:gd name="T69" fmla="*/ 2593 h 2619"/>
                <a:gd name="T70" fmla="*/ 1033 w 2016"/>
                <a:gd name="T71" fmla="*/ 2580 h 2619"/>
                <a:gd name="T72" fmla="*/ 909 w 2016"/>
                <a:gd name="T73" fmla="*/ 2566 h 2619"/>
                <a:gd name="T74" fmla="*/ 786 w 2016"/>
                <a:gd name="T75" fmla="*/ 2548 h 2619"/>
                <a:gd name="T76" fmla="*/ 662 w 2016"/>
                <a:gd name="T77" fmla="*/ 2529 h 2619"/>
                <a:gd name="T78" fmla="*/ 539 w 2016"/>
                <a:gd name="T79" fmla="*/ 2510 h 2619"/>
                <a:gd name="T80" fmla="*/ 415 w 2016"/>
                <a:gd name="T81" fmla="*/ 2492 h 2619"/>
                <a:gd name="T82" fmla="*/ 292 w 2016"/>
                <a:gd name="T83" fmla="*/ 2478 h 2619"/>
                <a:gd name="T84" fmla="*/ 167 w 2016"/>
                <a:gd name="T85" fmla="*/ 2465 h 2619"/>
                <a:gd name="T86" fmla="*/ 42 w 2016"/>
                <a:gd name="T87" fmla="*/ 2457 h 26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6"/>
                <a:gd name="T133" fmla="*/ 0 h 2619"/>
                <a:gd name="T134" fmla="*/ 2016 w 2016"/>
                <a:gd name="T135" fmla="*/ 2619 h 26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6" h="2619">
                  <a:moveTo>
                    <a:pt x="0" y="2455"/>
                  </a:moveTo>
                  <a:lnTo>
                    <a:pt x="18" y="2324"/>
                  </a:lnTo>
                  <a:lnTo>
                    <a:pt x="37" y="2194"/>
                  </a:lnTo>
                  <a:lnTo>
                    <a:pt x="61" y="2062"/>
                  </a:lnTo>
                  <a:lnTo>
                    <a:pt x="87" y="1929"/>
                  </a:lnTo>
                  <a:lnTo>
                    <a:pt x="114" y="1799"/>
                  </a:lnTo>
                  <a:lnTo>
                    <a:pt x="143" y="1668"/>
                  </a:lnTo>
                  <a:lnTo>
                    <a:pt x="173" y="1538"/>
                  </a:lnTo>
                  <a:lnTo>
                    <a:pt x="205" y="1409"/>
                  </a:lnTo>
                  <a:lnTo>
                    <a:pt x="218" y="1361"/>
                  </a:lnTo>
                  <a:lnTo>
                    <a:pt x="231" y="1312"/>
                  </a:lnTo>
                  <a:lnTo>
                    <a:pt x="245" y="1262"/>
                  </a:lnTo>
                  <a:lnTo>
                    <a:pt x="258" y="1212"/>
                  </a:lnTo>
                  <a:lnTo>
                    <a:pt x="271" y="1164"/>
                  </a:lnTo>
                  <a:lnTo>
                    <a:pt x="284" y="1114"/>
                  </a:lnTo>
                  <a:lnTo>
                    <a:pt x="297" y="1065"/>
                  </a:lnTo>
                  <a:lnTo>
                    <a:pt x="309" y="1016"/>
                  </a:lnTo>
                  <a:lnTo>
                    <a:pt x="340" y="906"/>
                  </a:lnTo>
                  <a:lnTo>
                    <a:pt x="370" y="797"/>
                  </a:lnTo>
                  <a:lnTo>
                    <a:pt x="398" y="686"/>
                  </a:lnTo>
                  <a:lnTo>
                    <a:pt x="423" y="575"/>
                  </a:lnTo>
                  <a:lnTo>
                    <a:pt x="447" y="463"/>
                  </a:lnTo>
                  <a:lnTo>
                    <a:pt x="468" y="352"/>
                  </a:lnTo>
                  <a:lnTo>
                    <a:pt x="489" y="242"/>
                  </a:lnTo>
                  <a:lnTo>
                    <a:pt x="507" y="129"/>
                  </a:lnTo>
                  <a:lnTo>
                    <a:pt x="510" y="97"/>
                  </a:lnTo>
                  <a:lnTo>
                    <a:pt x="516" y="65"/>
                  </a:lnTo>
                  <a:lnTo>
                    <a:pt x="520" y="32"/>
                  </a:lnTo>
                  <a:lnTo>
                    <a:pt x="518" y="0"/>
                  </a:lnTo>
                  <a:lnTo>
                    <a:pt x="552" y="0"/>
                  </a:lnTo>
                  <a:lnTo>
                    <a:pt x="585" y="0"/>
                  </a:lnTo>
                  <a:lnTo>
                    <a:pt x="619" y="1"/>
                  </a:lnTo>
                  <a:lnTo>
                    <a:pt x="653" y="3"/>
                  </a:lnTo>
                  <a:lnTo>
                    <a:pt x="686" y="4"/>
                  </a:lnTo>
                  <a:lnTo>
                    <a:pt x="720" y="8"/>
                  </a:lnTo>
                  <a:lnTo>
                    <a:pt x="752" y="11"/>
                  </a:lnTo>
                  <a:lnTo>
                    <a:pt x="786" y="12"/>
                  </a:lnTo>
                  <a:lnTo>
                    <a:pt x="818" y="17"/>
                  </a:lnTo>
                  <a:lnTo>
                    <a:pt x="852" y="20"/>
                  </a:lnTo>
                  <a:lnTo>
                    <a:pt x="884" y="24"/>
                  </a:lnTo>
                  <a:lnTo>
                    <a:pt x="916" y="27"/>
                  </a:lnTo>
                  <a:lnTo>
                    <a:pt x="949" y="30"/>
                  </a:lnTo>
                  <a:lnTo>
                    <a:pt x="983" y="35"/>
                  </a:lnTo>
                  <a:lnTo>
                    <a:pt x="1015" y="38"/>
                  </a:lnTo>
                  <a:lnTo>
                    <a:pt x="1049" y="41"/>
                  </a:lnTo>
                  <a:lnTo>
                    <a:pt x="1110" y="51"/>
                  </a:lnTo>
                  <a:lnTo>
                    <a:pt x="1169" y="61"/>
                  </a:lnTo>
                  <a:lnTo>
                    <a:pt x="1229" y="70"/>
                  </a:lnTo>
                  <a:lnTo>
                    <a:pt x="1290" y="80"/>
                  </a:lnTo>
                  <a:lnTo>
                    <a:pt x="1349" y="89"/>
                  </a:lnTo>
                  <a:lnTo>
                    <a:pt x="1408" y="99"/>
                  </a:lnTo>
                  <a:lnTo>
                    <a:pt x="1469" y="109"/>
                  </a:lnTo>
                  <a:lnTo>
                    <a:pt x="1529" y="117"/>
                  </a:lnTo>
                  <a:lnTo>
                    <a:pt x="1588" y="125"/>
                  </a:lnTo>
                  <a:lnTo>
                    <a:pt x="1649" y="133"/>
                  </a:lnTo>
                  <a:lnTo>
                    <a:pt x="1708" y="139"/>
                  </a:lnTo>
                  <a:lnTo>
                    <a:pt x="1769" y="144"/>
                  </a:lnTo>
                  <a:lnTo>
                    <a:pt x="1830" y="149"/>
                  </a:lnTo>
                  <a:lnTo>
                    <a:pt x="1893" y="152"/>
                  </a:lnTo>
                  <a:lnTo>
                    <a:pt x="1954" y="154"/>
                  </a:lnTo>
                  <a:lnTo>
                    <a:pt x="2016" y="155"/>
                  </a:lnTo>
                  <a:lnTo>
                    <a:pt x="2005" y="234"/>
                  </a:lnTo>
                  <a:lnTo>
                    <a:pt x="1992" y="311"/>
                  </a:lnTo>
                  <a:lnTo>
                    <a:pt x="1979" y="389"/>
                  </a:lnTo>
                  <a:lnTo>
                    <a:pt x="1965" y="468"/>
                  </a:lnTo>
                  <a:lnTo>
                    <a:pt x="1950" y="545"/>
                  </a:lnTo>
                  <a:lnTo>
                    <a:pt x="1936" y="624"/>
                  </a:lnTo>
                  <a:lnTo>
                    <a:pt x="1920" y="702"/>
                  </a:lnTo>
                  <a:lnTo>
                    <a:pt x="1904" y="779"/>
                  </a:lnTo>
                  <a:lnTo>
                    <a:pt x="1888" y="858"/>
                  </a:lnTo>
                  <a:lnTo>
                    <a:pt x="1870" y="936"/>
                  </a:lnTo>
                  <a:lnTo>
                    <a:pt x="1853" y="1015"/>
                  </a:lnTo>
                  <a:lnTo>
                    <a:pt x="1833" y="1093"/>
                  </a:lnTo>
                  <a:lnTo>
                    <a:pt x="1814" y="1172"/>
                  </a:lnTo>
                  <a:lnTo>
                    <a:pt x="1793" y="1251"/>
                  </a:lnTo>
                  <a:lnTo>
                    <a:pt x="1772" y="1329"/>
                  </a:lnTo>
                  <a:lnTo>
                    <a:pt x="1752" y="1408"/>
                  </a:lnTo>
                  <a:lnTo>
                    <a:pt x="1734" y="1462"/>
                  </a:lnTo>
                  <a:lnTo>
                    <a:pt x="1718" y="1515"/>
                  </a:lnTo>
                  <a:lnTo>
                    <a:pt x="1703" y="1568"/>
                  </a:lnTo>
                  <a:lnTo>
                    <a:pt x="1689" y="1621"/>
                  </a:lnTo>
                  <a:lnTo>
                    <a:pt x="1675" y="1676"/>
                  </a:lnTo>
                  <a:lnTo>
                    <a:pt x="1660" y="1729"/>
                  </a:lnTo>
                  <a:lnTo>
                    <a:pt x="1646" y="1783"/>
                  </a:lnTo>
                  <a:lnTo>
                    <a:pt x="1631" y="1838"/>
                  </a:lnTo>
                  <a:lnTo>
                    <a:pt x="1610" y="1934"/>
                  </a:lnTo>
                  <a:lnTo>
                    <a:pt x="1590" y="2032"/>
                  </a:lnTo>
                  <a:lnTo>
                    <a:pt x="1569" y="2130"/>
                  </a:lnTo>
                  <a:lnTo>
                    <a:pt x="1549" y="2227"/>
                  </a:lnTo>
                  <a:lnTo>
                    <a:pt x="1532" y="2325"/>
                  </a:lnTo>
                  <a:lnTo>
                    <a:pt x="1516" y="2423"/>
                  </a:lnTo>
                  <a:lnTo>
                    <a:pt x="1501" y="2521"/>
                  </a:lnTo>
                  <a:lnTo>
                    <a:pt x="1488" y="2619"/>
                  </a:lnTo>
                  <a:lnTo>
                    <a:pt x="1468" y="2617"/>
                  </a:lnTo>
                  <a:lnTo>
                    <a:pt x="1448" y="2616"/>
                  </a:lnTo>
                  <a:lnTo>
                    <a:pt x="1427" y="2612"/>
                  </a:lnTo>
                  <a:lnTo>
                    <a:pt x="1407" y="2611"/>
                  </a:lnTo>
                  <a:lnTo>
                    <a:pt x="1386" y="2609"/>
                  </a:lnTo>
                  <a:lnTo>
                    <a:pt x="1367" y="2606"/>
                  </a:lnTo>
                  <a:lnTo>
                    <a:pt x="1346" y="2604"/>
                  </a:lnTo>
                  <a:lnTo>
                    <a:pt x="1326" y="2603"/>
                  </a:lnTo>
                  <a:lnTo>
                    <a:pt x="1285" y="2601"/>
                  </a:lnTo>
                  <a:lnTo>
                    <a:pt x="1241" y="2600"/>
                  </a:lnTo>
                  <a:lnTo>
                    <a:pt x="1200" y="2596"/>
                  </a:lnTo>
                  <a:lnTo>
                    <a:pt x="1158" y="2593"/>
                  </a:lnTo>
                  <a:lnTo>
                    <a:pt x="1116" y="2590"/>
                  </a:lnTo>
                  <a:lnTo>
                    <a:pt x="1075" y="2585"/>
                  </a:lnTo>
                  <a:lnTo>
                    <a:pt x="1033" y="2580"/>
                  </a:lnTo>
                  <a:lnTo>
                    <a:pt x="993" y="2576"/>
                  </a:lnTo>
                  <a:lnTo>
                    <a:pt x="951" y="2571"/>
                  </a:lnTo>
                  <a:lnTo>
                    <a:pt x="909" y="2566"/>
                  </a:lnTo>
                  <a:lnTo>
                    <a:pt x="868" y="2560"/>
                  </a:lnTo>
                  <a:lnTo>
                    <a:pt x="828" y="2553"/>
                  </a:lnTo>
                  <a:lnTo>
                    <a:pt x="786" y="2548"/>
                  </a:lnTo>
                  <a:lnTo>
                    <a:pt x="744" y="2542"/>
                  </a:lnTo>
                  <a:lnTo>
                    <a:pt x="704" y="2535"/>
                  </a:lnTo>
                  <a:lnTo>
                    <a:pt x="662" y="2529"/>
                  </a:lnTo>
                  <a:lnTo>
                    <a:pt x="622" y="2523"/>
                  </a:lnTo>
                  <a:lnTo>
                    <a:pt x="581" y="2516"/>
                  </a:lnTo>
                  <a:lnTo>
                    <a:pt x="539" y="2510"/>
                  </a:lnTo>
                  <a:lnTo>
                    <a:pt x="499" y="2505"/>
                  </a:lnTo>
                  <a:lnTo>
                    <a:pt x="457" y="2499"/>
                  </a:lnTo>
                  <a:lnTo>
                    <a:pt x="415" y="2492"/>
                  </a:lnTo>
                  <a:lnTo>
                    <a:pt x="375" y="2487"/>
                  </a:lnTo>
                  <a:lnTo>
                    <a:pt x="334" y="2483"/>
                  </a:lnTo>
                  <a:lnTo>
                    <a:pt x="292" y="2478"/>
                  </a:lnTo>
                  <a:lnTo>
                    <a:pt x="250" y="2473"/>
                  </a:lnTo>
                  <a:lnTo>
                    <a:pt x="208" y="2468"/>
                  </a:lnTo>
                  <a:lnTo>
                    <a:pt x="167" y="2465"/>
                  </a:lnTo>
                  <a:lnTo>
                    <a:pt x="125" y="2462"/>
                  </a:lnTo>
                  <a:lnTo>
                    <a:pt x="83" y="2458"/>
                  </a:lnTo>
                  <a:lnTo>
                    <a:pt x="42" y="2457"/>
                  </a:lnTo>
                  <a:lnTo>
                    <a:pt x="0" y="2455"/>
                  </a:lnTo>
                  <a:close/>
                </a:path>
              </a:pathLst>
            </a:custGeom>
            <a:solidFill>
              <a:srgbClr val="FFFFFF"/>
            </a:solidFill>
            <a:ln w="9525">
              <a:noFill/>
              <a:round/>
              <a:headEnd/>
              <a:tailEnd/>
            </a:ln>
          </p:spPr>
          <p:txBody>
            <a:bodyPr/>
            <a:lstStyle/>
            <a:p>
              <a:endParaRPr lang="ru-RU"/>
            </a:p>
          </p:txBody>
        </p:sp>
        <p:sp>
          <p:nvSpPr>
            <p:cNvPr id="14" name="Freeform 20"/>
            <p:cNvSpPr>
              <a:spLocks/>
            </p:cNvSpPr>
            <p:nvPr/>
          </p:nvSpPr>
          <p:spPr bwMode="auto">
            <a:xfrm>
              <a:off x="390" y="752"/>
              <a:ext cx="1678" cy="2189"/>
            </a:xfrm>
            <a:custGeom>
              <a:avLst/>
              <a:gdLst>
                <a:gd name="T0" fmla="*/ 24 w 1678"/>
                <a:gd name="T1" fmla="*/ 1894 h 2189"/>
                <a:gd name="T2" fmla="*/ 71 w 1678"/>
                <a:gd name="T3" fmla="*/ 1636 h 2189"/>
                <a:gd name="T4" fmla="*/ 125 w 1678"/>
                <a:gd name="T5" fmla="*/ 1379 h 2189"/>
                <a:gd name="T6" fmla="*/ 188 w 1678"/>
                <a:gd name="T7" fmla="*/ 1124 h 2189"/>
                <a:gd name="T8" fmla="*/ 250 w 1678"/>
                <a:gd name="T9" fmla="*/ 867 h 2189"/>
                <a:gd name="T10" fmla="*/ 316 w 1678"/>
                <a:gd name="T11" fmla="*/ 611 h 2189"/>
                <a:gd name="T12" fmla="*/ 372 w 1678"/>
                <a:gd name="T13" fmla="*/ 349 h 2189"/>
                <a:gd name="T14" fmla="*/ 414 w 1678"/>
                <a:gd name="T15" fmla="*/ 86 h 2189"/>
                <a:gd name="T16" fmla="*/ 499 w 1678"/>
                <a:gd name="T17" fmla="*/ 3 h 2189"/>
                <a:gd name="T18" fmla="*/ 613 w 1678"/>
                <a:gd name="T19" fmla="*/ 9 h 2189"/>
                <a:gd name="T20" fmla="*/ 725 w 1678"/>
                <a:gd name="T21" fmla="*/ 19 h 2189"/>
                <a:gd name="T22" fmla="*/ 837 w 1678"/>
                <a:gd name="T23" fmla="*/ 32 h 2189"/>
                <a:gd name="T24" fmla="*/ 950 w 1678"/>
                <a:gd name="T25" fmla="*/ 46 h 2189"/>
                <a:gd name="T26" fmla="*/ 1060 w 1678"/>
                <a:gd name="T27" fmla="*/ 61 h 2189"/>
                <a:gd name="T28" fmla="*/ 1173 w 1678"/>
                <a:gd name="T29" fmla="*/ 77 h 2189"/>
                <a:gd name="T30" fmla="*/ 1285 w 1678"/>
                <a:gd name="T31" fmla="*/ 91 h 2189"/>
                <a:gd name="T32" fmla="*/ 1396 w 1678"/>
                <a:gd name="T33" fmla="*/ 104 h 2189"/>
                <a:gd name="T34" fmla="*/ 1508 w 1678"/>
                <a:gd name="T35" fmla="*/ 115 h 2189"/>
                <a:gd name="T36" fmla="*/ 1620 w 1678"/>
                <a:gd name="T37" fmla="*/ 123 h 2189"/>
                <a:gd name="T38" fmla="*/ 1643 w 1678"/>
                <a:gd name="T39" fmla="*/ 123 h 2189"/>
                <a:gd name="T40" fmla="*/ 1664 w 1678"/>
                <a:gd name="T41" fmla="*/ 122 h 2189"/>
                <a:gd name="T42" fmla="*/ 1676 w 1678"/>
                <a:gd name="T43" fmla="*/ 170 h 2189"/>
                <a:gd name="T44" fmla="*/ 1659 w 1678"/>
                <a:gd name="T45" fmla="*/ 312 h 2189"/>
                <a:gd name="T46" fmla="*/ 1628 w 1678"/>
                <a:gd name="T47" fmla="*/ 455 h 2189"/>
                <a:gd name="T48" fmla="*/ 1567 w 1678"/>
                <a:gd name="T49" fmla="*/ 773 h 2189"/>
                <a:gd name="T50" fmla="*/ 1466 w 1678"/>
                <a:gd name="T51" fmla="*/ 1174 h 2189"/>
                <a:gd name="T52" fmla="*/ 1364 w 1678"/>
                <a:gd name="T53" fmla="*/ 1572 h 2189"/>
                <a:gd name="T54" fmla="*/ 1317 w 1678"/>
                <a:gd name="T55" fmla="*/ 1803 h 2189"/>
                <a:gd name="T56" fmla="*/ 1279 w 1678"/>
                <a:gd name="T57" fmla="*/ 2034 h 2189"/>
                <a:gd name="T58" fmla="*/ 1219 w 1678"/>
                <a:gd name="T59" fmla="*/ 2189 h 2189"/>
                <a:gd name="T60" fmla="*/ 1112 w 1678"/>
                <a:gd name="T61" fmla="*/ 2188 h 2189"/>
                <a:gd name="T62" fmla="*/ 1004 w 1678"/>
                <a:gd name="T63" fmla="*/ 2181 h 2189"/>
                <a:gd name="T64" fmla="*/ 898 w 1678"/>
                <a:gd name="T65" fmla="*/ 2170 h 2189"/>
                <a:gd name="T66" fmla="*/ 791 w 1678"/>
                <a:gd name="T67" fmla="*/ 2155 h 2189"/>
                <a:gd name="T68" fmla="*/ 685 w 1678"/>
                <a:gd name="T69" fmla="*/ 2139 h 2189"/>
                <a:gd name="T70" fmla="*/ 579 w 1678"/>
                <a:gd name="T71" fmla="*/ 2123 h 2189"/>
                <a:gd name="T72" fmla="*/ 472 w 1678"/>
                <a:gd name="T73" fmla="*/ 2109 h 2189"/>
                <a:gd name="T74" fmla="*/ 366 w 1678"/>
                <a:gd name="T75" fmla="*/ 2094 h 2189"/>
                <a:gd name="T76" fmla="*/ 257 w 1678"/>
                <a:gd name="T77" fmla="*/ 2085 h 2189"/>
                <a:gd name="T78" fmla="*/ 148 w 1678"/>
                <a:gd name="T79" fmla="*/ 2078 h 2189"/>
                <a:gd name="T80" fmla="*/ 84 w 1678"/>
                <a:gd name="T81" fmla="*/ 2075 h 2189"/>
                <a:gd name="T82" fmla="*/ 42 w 1678"/>
                <a:gd name="T83" fmla="*/ 2072 h 2189"/>
                <a:gd name="T84" fmla="*/ 0 w 1678"/>
                <a:gd name="T85" fmla="*/ 2067 h 21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78"/>
                <a:gd name="T130" fmla="*/ 0 h 2189"/>
                <a:gd name="T131" fmla="*/ 1678 w 1678"/>
                <a:gd name="T132" fmla="*/ 2189 h 21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78" h="2189">
                  <a:moveTo>
                    <a:pt x="0" y="2067"/>
                  </a:moveTo>
                  <a:lnTo>
                    <a:pt x="11" y="1981"/>
                  </a:lnTo>
                  <a:lnTo>
                    <a:pt x="24" y="1894"/>
                  </a:lnTo>
                  <a:lnTo>
                    <a:pt x="39" y="1809"/>
                  </a:lnTo>
                  <a:lnTo>
                    <a:pt x="55" y="1722"/>
                  </a:lnTo>
                  <a:lnTo>
                    <a:pt x="71" y="1636"/>
                  </a:lnTo>
                  <a:lnTo>
                    <a:pt x="88" y="1551"/>
                  </a:lnTo>
                  <a:lnTo>
                    <a:pt x="106" y="1466"/>
                  </a:lnTo>
                  <a:lnTo>
                    <a:pt x="125" y="1379"/>
                  </a:lnTo>
                  <a:lnTo>
                    <a:pt x="146" y="1294"/>
                  </a:lnTo>
                  <a:lnTo>
                    <a:pt x="167" y="1209"/>
                  </a:lnTo>
                  <a:lnTo>
                    <a:pt x="188" y="1124"/>
                  </a:lnTo>
                  <a:lnTo>
                    <a:pt x="209" y="1037"/>
                  </a:lnTo>
                  <a:lnTo>
                    <a:pt x="230" y="952"/>
                  </a:lnTo>
                  <a:lnTo>
                    <a:pt x="250" y="867"/>
                  </a:lnTo>
                  <a:lnTo>
                    <a:pt x="273" y="781"/>
                  </a:lnTo>
                  <a:lnTo>
                    <a:pt x="294" y="696"/>
                  </a:lnTo>
                  <a:lnTo>
                    <a:pt x="316" y="611"/>
                  </a:lnTo>
                  <a:lnTo>
                    <a:pt x="335" y="524"/>
                  </a:lnTo>
                  <a:lnTo>
                    <a:pt x="355" y="438"/>
                  </a:lnTo>
                  <a:lnTo>
                    <a:pt x="372" y="349"/>
                  </a:lnTo>
                  <a:lnTo>
                    <a:pt x="388" y="263"/>
                  </a:lnTo>
                  <a:lnTo>
                    <a:pt x="403" y="175"/>
                  </a:lnTo>
                  <a:lnTo>
                    <a:pt x="414" y="86"/>
                  </a:lnTo>
                  <a:lnTo>
                    <a:pt x="424" y="0"/>
                  </a:lnTo>
                  <a:lnTo>
                    <a:pt x="462" y="1"/>
                  </a:lnTo>
                  <a:lnTo>
                    <a:pt x="499" y="3"/>
                  </a:lnTo>
                  <a:lnTo>
                    <a:pt x="537" y="4"/>
                  </a:lnTo>
                  <a:lnTo>
                    <a:pt x="574" y="6"/>
                  </a:lnTo>
                  <a:lnTo>
                    <a:pt x="613" y="9"/>
                  </a:lnTo>
                  <a:lnTo>
                    <a:pt x="650" y="13"/>
                  </a:lnTo>
                  <a:lnTo>
                    <a:pt x="687" y="16"/>
                  </a:lnTo>
                  <a:lnTo>
                    <a:pt x="725" y="19"/>
                  </a:lnTo>
                  <a:lnTo>
                    <a:pt x="762" y="24"/>
                  </a:lnTo>
                  <a:lnTo>
                    <a:pt x="801" y="27"/>
                  </a:lnTo>
                  <a:lnTo>
                    <a:pt x="837" y="32"/>
                  </a:lnTo>
                  <a:lnTo>
                    <a:pt x="874" y="37"/>
                  </a:lnTo>
                  <a:lnTo>
                    <a:pt x="911" y="41"/>
                  </a:lnTo>
                  <a:lnTo>
                    <a:pt x="950" y="46"/>
                  </a:lnTo>
                  <a:lnTo>
                    <a:pt x="987" y="51"/>
                  </a:lnTo>
                  <a:lnTo>
                    <a:pt x="1023" y="56"/>
                  </a:lnTo>
                  <a:lnTo>
                    <a:pt x="1060" y="61"/>
                  </a:lnTo>
                  <a:lnTo>
                    <a:pt x="1099" y="65"/>
                  </a:lnTo>
                  <a:lnTo>
                    <a:pt x="1136" y="72"/>
                  </a:lnTo>
                  <a:lnTo>
                    <a:pt x="1173" y="77"/>
                  </a:lnTo>
                  <a:lnTo>
                    <a:pt x="1210" y="81"/>
                  </a:lnTo>
                  <a:lnTo>
                    <a:pt x="1246" y="86"/>
                  </a:lnTo>
                  <a:lnTo>
                    <a:pt x="1285" y="91"/>
                  </a:lnTo>
                  <a:lnTo>
                    <a:pt x="1322" y="96"/>
                  </a:lnTo>
                  <a:lnTo>
                    <a:pt x="1359" y="101"/>
                  </a:lnTo>
                  <a:lnTo>
                    <a:pt x="1396" y="104"/>
                  </a:lnTo>
                  <a:lnTo>
                    <a:pt x="1434" y="109"/>
                  </a:lnTo>
                  <a:lnTo>
                    <a:pt x="1471" y="112"/>
                  </a:lnTo>
                  <a:lnTo>
                    <a:pt x="1508" y="115"/>
                  </a:lnTo>
                  <a:lnTo>
                    <a:pt x="1545" y="118"/>
                  </a:lnTo>
                  <a:lnTo>
                    <a:pt x="1583" y="122"/>
                  </a:lnTo>
                  <a:lnTo>
                    <a:pt x="1620" y="123"/>
                  </a:lnTo>
                  <a:lnTo>
                    <a:pt x="1628" y="123"/>
                  </a:lnTo>
                  <a:lnTo>
                    <a:pt x="1635" y="125"/>
                  </a:lnTo>
                  <a:lnTo>
                    <a:pt x="1643" y="123"/>
                  </a:lnTo>
                  <a:lnTo>
                    <a:pt x="1649" y="123"/>
                  </a:lnTo>
                  <a:lnTo>
                    <a:pt x="1657" y="122"/>
                  </a:lnTo>
                  <a:lnTo>
                    <a:pt x="1664" y="122"/>
                  </a:lnTo>
                  <a:lnTo>
                    <a:pt x="1672" y="122"/>
                  </a:lnTo>
                  <a:lnTo>
                    <a:pt x="1678" y="122"/>
                  </a:lnTo>
                  <a:lnTo>
                    <a:pt x="1676" y="170"/>
                  </a:lnTo>
                  <a:lnTo>
                    <a:pt x="1673" y="218"/>
                  </a:lnTo>
                  <a:lnTo>
                    <a:pt x="1667" y="266"/>
                  </a:lnTo>
                  <a:lnTo>
                    <a:pt x="1659" y="312"/>
                  </a:lnTo>
                  <a:lnTo>
                    <a:pt x="1649" y="361"/>
                  </a:lnTo>
                  <a:lnTo>
                    <a:pt x="1639" y="407"/>
                  </a:lnTo>
                  <a:lnTo>
                    <a:pt x="1628" y="455"/>
                  </a:lnTo>
                  <a:lnTo>
                    <a:pt x="1619" y="502"/>
                  </a:lnTo>
                  <a:lnTo>
                    <a:pt x="1596" y="638"/>
                  </a:lnTo>
                  <a:lnTo>
                    <a:pt x="1567" y="773"/>
                  </a:lnTo>
                  <a:lnTo>
                    <a:pt x="1535" y="908"/>
                  </a:lnTo>
                  <a:lnTo>
                    <a:pt x="1502" y="1041"/>
                  </a:lnTo>
                  <a:lnTo>
                    <a:pt x="1466" y="1174"/>
                  </a:lnTo>
                  <a:lnTo>
                    <a:pt x="1431" y="1307"/>
                  </a:lnTo>
                  <a:lnTo>
                    <a:pt x="1396" y="1440"/>
                  </a:lnTo>
                  <a:lnTo>
                    <a:pt x="1364" y="1572"/>
                  </a:lnTo>
                  <a:lnTo>
                    <a:pt x="1346" y="1649"/>
                  </a:lnTo>
                  <a:lnTo>
                    <a:pt x="1331" y="1726"/>
                  </a:lnTo>
                  <a:lnTo>
                    <a:pt x="1317" y="1803"/>
                  </a:lnTo>
                  <a:lnTo>
                    <a:pt x="1303" y="1880"/>
                  </a:lnTo>
                  <a:lnTo>
                    <a:pt x="1291" y="1957"/>
                  </a:lnTo>
                  <a:lnTo>
                    <a:pt x="1279" y="2034"/>
                  </a:lnTo>
                  <a:lnTo>
                    <a:pt x="1267" y="2112"/>
                  </a:lnTo>
                  <a:lnTo>
                    <a:pt x="1256" y="2189"/>
                  </a:lnTo>
                  <a:lnTo>
                    <a:pt x="1219" y="2189"/>
                  </a:lnTo>
                  <a:lnTo>
                    <a:pt x="1184" y="2189"/>
                  </a:lnTo>
                  <a:lnTo>
                    <a:pt x="1147" y="2189"/>
                  </a:lnTo>
                  <a:lnTo>
                    <a:pt x="1112" y="2188"/>
                  </a:lnTo>
                  <a:lnTo>
                    <a:pt x="1076" y="2186"/>
                  </a:lnTo>
                  <a:lnTo>
                    <a:pt x="1040" y="2183"/>
                  </a:lnTo>
                  <a:lnTo>
                    <a:pt x="1004" y="2181"/>
                  </a:lnTo>
                  <a:lnTo>
                    <a:pt x="969" y="2178"/>
                  </a:lnTo>
                  <a:lnTo>
                    <a:pt x="934" y="2173"/>
                  </a:lnTo>
                  <a:lnTo>
                    <a:pt x="898" y="2170"/>
                  </a:lnTo>
                  <a:lnTo>
                    <a:pt x="861" y="2165"/>
                  </a:lnTo>
                  <a:lnTo>
                    <a:pt x="826" y="2160"/>
                  </a:lnTo>
                  <a:lnTo>
                    <a:pt x="791" y="2155"/>
                  </a:lnTo>
                  <a:lnTo>
                    <a:pt x="756" y="2151"/>
                  </a:lnTo>
                  <a:lnTo>
                    <a:pt x="720" y="2146"/>
                  </a:lnTo>
                  <a:lnTo>
                    <a:pt x="685" y="2139"/>
                  </a:lnTo>
                  <a:lnTo>
                    <a:pt x="650" y="2135"/>
                  </a:lnTo>
                  <a:lnTo>
                    <a:pt x="614" y="2130"/>
                  </a:lnTo>
                  <a:lnTo>
                    <a:pt x="579" y="2123"/>
                  </a:lnTo>
                  <a:lnTo>
                    <a:pt x="544" y="2119"/>
                  </a:lnTo>
                  <a:lnTo>
                    <a:pt x="509" y="2114"/>
                  </a:lnTo>
                  <a:lnTo>
                    <a:pt x="472" y="2109"/>
                  </a:lnTo>
                  <a:lnTo>
                    <a:pt x="436" y="2104"/>
                  </a:lnTo>
                  <a:lnTo>
                    <a:pt x="401" y="2099"/>
                  </a:lnTo>
                  <a:lnTo>
                    <a:pt x="366" y="2094"/>
                  </a:lnTo>
                  <a:lnTo>
                    <a:pt x="329" y="2091"/>
                  </a:lnTo>
                  <a:lnTo>
                    <a:pt x="294" y="2088"/>
                  </a:lnTo>
                  <a:lnTo>
                    <a:pt x="257" y="2085"/>
                  </a:lnTo>
                  <a:lnTo>
                    <a:pt x="220" y="2083"/>
                  </a:lnTo>
                  <a:lnTo>
                    <a:pt x="185" y="2080"/>
                  </a:lnTo>
                  <a:lnTo>
                    <a:pt x="148" y="2078"/>
                  </a:lnTo>
                  <a:lnTo>
                    <a:pt x="111" y="2078"/>
                  </a:lnTo>
                  <a:lnTo>
                    <a:pt x="96" y="2077"/>
                  </a:lnTo>
                  <a:lnTo>
                    <a:pt x="84" y="2075"/>
                  </a:lnTo>
                  <a:lnTo>
                    <a:pt x="69" y="2074"/>
                  </a:lnTo>
                  <a:lnTo>
                    <a:pt x="56" y="2072"/>
                  </a:lnTo>
                  <a:lnTo>
                    <a:pt x="42" y="2072"/>
                  </a:lnTo>
                  <a:lnTo>
                    <a:pt x="27" y="2070"/>
                  </a:lnTo>
                  <a:lnTo>
                    <a:pt x="15" y="2069"/>
                  </a:lnTo>
                  <a:lnTo>
                    <a:pt x="0" y="2067"/>
                  </a:lnTo>
                  <a:close/>
                </a:path>
              </a:pathLst>
            </a:custGeom>
            <a:solidFill>
              <a:srgbClr val="7FBFFF"/>
            </a:solidFill>
            <a:ln w="9525">
              <a:noFill/>
              <a:round/>
              <a:headEnd/>
              <a:tailEnd/>
            </a:ln>
          </p:spPr>
          <p:txBody>
            <a:bodyPr/>
            <a:lstStyle/>
            <a:p>
              <a:endParaRPr lang="ru-RU"/>
            </a:p>
          </p:txBody>
        </p:sp>
        <p:sp>
          <p:nvSpPr>
            <p:cNvPr id="15" name="Freeform 21"/>
            <p:cNvSpPr>
              <a:spLocks/>
            </p:cNvSpPr>
            <p:nvPr/>
          </p:nvSpPr>
          <p:spPr bwMode="auto">
            <a:xfrm>
              <a:off x="425" y="803"/>
              <a:ext cx="1612" cy="2095"/>
            </a:xfrm>
            <a:custGeom>
              <a:avLst/>
              <a:gdLst>
                <a:gd name="T0" fmla="*/ 13 w 1612"/>
                <a:gd name="T1" fmla="*/ 1859 h 2095"/>
                <a:gd name="T2" fmla="*/ 49 w 1612"/>
                <a:gd name="T3" fmla="*/ 1649 h 2095"/>
                <a:gd name="T4" fmla="*/ 92 w 1612"/>
                <a:gd name="T5" fmla="*/ 1439 h 2095"/>
                <a:gd name="T6" fmla="*/ 140 w 1612"/>
                <a:gd name="T7" fmla="*/ 1230 h 2095"/>
                <a:gd name="T8" fmla="*/ 175 w 1612"/>
                <a:gd name="T9" fmla="*/ 1089 h 2095"/>
                <a:gd name="T10" fmla="*/ 196 w 1612"/>
                <a:gd name="T11" fmla="*/ 1011 h 2095"/>
                <a:gd name="T12" fmla="*/ 219 w 1612"/>
                <a:gd name="T13" fmla="*/ 930 h 2095"/>
                <a:gd name="T14" fmla="*/ 239 w 1612"/>
                <a:gd name="T15" fmla="*/ 852 h 2095"/>
                <a:gd name="T16" fmla="*/ 273 w 1612"/>
                <a:gd name="T17" fmla="*/ 725 h 2095"/>
                <a:gd name="T18" fmla="*/ 320 w 1612"/>
                <a:gd name="T19" fmla="*/ 549 h 2095"/>
                <a:gd name="T20" fmla="*/ 358 w 1612"/>
                <a:gd name="T21" fmla="*/ 371 h 2095"/>
                <a:gd name="T22" fmla="*/ 392 w 1612"/>
                <a:gd name="T23" fmla="*/ 192 h 2095"/>
                <a:gd name="T24" fmla="*/ 409 w 1612"/>
                <a:gd name="T25" fmla="*/ 79 h 2095"/>
                <a:gd name="T26" fmla="*/ 416 w 1612"/>
                <a:gd name="T27" fmla="*/ 26 h 2095"/>
                <a:gd name="T28" fmla="*/ 443 w 1612"/>
                <a:gd name="T29" fmla="*/ 0 h 2095"/>
                <a:gd name="T30" fmla="*/ 498 w 1612"/>
                <a:gd name="T31" fmla="*/ 2 h 2095"/>
                <a:gd name="T32" fmla="*/ 551 w 1612"/>
                <a:gd name="T33" fmla="*/ 5 h 2095"/>
                <a:gd name="T34" fmla="*/ 604 w 1612"/>
                <a:gd name="T35" fmla="*/ 8 h 2095"/>
                <a:gd name="T36" fmla="*/ 655 w 1612"/>
                <a:gd name="T37" fmla="*/ 13 h 2095"/>
                <a:gd name="T38" fmla="*/ 708 w 1612"/>
                <a:gd name="T39" fmla="*/ 19 h 2095"/>
                <a:gd name="T40" fmla="*/ 761 w 1612"/>
                <a:gd name="T41" fmla="*/ 26 h 2095"/>
                <a:gd name="T42" fmla="*/ 814 w 1612"/>
                <a:gd name="T43" fmla="*/ 30 h 2095"/>
                <a:gd name="T44" fmla="*/ 889 w 1612"/>
                <a:gd name="T45" fmla="*/ 42 h 2095"/>
                <a:gd name="T46" fmla="*/ 985 w 1612"/>
                <a:gd name="T47" fmla="*/ 56 h 2095"/>
                <a:gd name="T48" fmla="*/ 1080 w 1612"/>
                <a:gd name="T49" fmla="*/ 72 h 2095"/>
                <a:gd name="T50" fmla="*/ 1176 w 1612"/>
                <a:gd name="T51" fmla="*/ 87 h 2095"/>
                <a:gd name="T52" fmla="*/ 1272 w 1612"/>
                <a:gd name="T53" fmla="*/ 99 h 2095"/>
                <a:gd name="T54" fmla="*/ 1369 w 1612"/>
                <a:gd name="T55" fmla="*/ 111 h 2095"/>
                <a:gd name="T56" fmla="*/ 1465 w 1612"/>
                <a:gd name="T57" fmla="*/ 119 h 2095"/>
                <a:gd name="T58" fmla="*/ 1563 w 1612"/>
                <a:gd name="T59" fmla="*/ 122 h 2095"/>
                <a:gd name="T60" fmla="*/ 1593 w 1612"/>
                <a:gd name="T61" fmla="*/ 249 h 2095"/>
                <a:gd name="T62" fmla="*/ 1550 w 1612"/>
                <a:gd name="T63" fmla="*/ 499 h 2095"/>
                <a:gd name="T64" fmla="*/ 1497 w 1612"/>
                <a:gd name="T65" fmla="*/ 749 h 2095"/>
                <a:gd name="T66" fmla="*/ 1436 w 1612"/>
                <a:gd name="T67" fmla="*/ 999 h 2095"/>
                <a:gd name="T68" fmla="*/ 1390 w 1612"/>
                <a:gd name="T69" fmla="*/ 1169 h 2095"/>
                <a:gd name="T70" fmla="*/ 1365 w 1612"/>
                <a:gd name="T71" fmla="*/ 1256 h 2095"/>
                <a:gd name="T72" fmla="*/ 1341 w 1612"/>
                <a:gd name="T73" fmla="*/ 1339 h 2095"/>
                <a:gd name="T74" fmla="*/ 1319 w 1612"/>
                <a:gd name="T75" fmla="*/ 1426 h 2095"/>
                <a:gd name="T76" fmla="*/ 1290 w 1612"/>
                <a:gd name="T77" fmla="*/ 1546 h 2095"/>
                <a:gd name="T78" fmla="*/ 1256 w 1612"/>
                <a:gd name="T79" fmla="*/ 1703 h 2095"/>
                <a:gd name="T80" fmla="*/ 1226 w 1612"/>
                <a:gd name="T81" fmla="*/ 1861 h 2095"/>
                <a:gd name="T82" fmla="*/ 1202 w 1612"/>
                <a:gd name="T83" fmla="*/ 2016 h 2095"/>
                <a:gd name="T84" fmla="*/ 1176 w 1612"/>
                <a:gd name="T85" fmla="*/ 2093 h 2095"/>
                <a:gd name="T86" fmla="*/ 1144 w 1612"/>
                <a:gd name="T87" fmla="*/ 2090 h 2095"/>
                <a:gd name="T88" fmla="*/ 1110 w 1612"/>
                <a:gd name="T89" fmla="*/ 2087 h 2095"/>
                <a:gd name="T90" fmla="*/ 1078 w 1612"/>
                <a:gd name="T91" fmla="*/ 2084 h 2095"/>
                <a:gd name="T92" fmla="*/ 1029 w 1612"/>
                <a:gd name="T93" fmla="*/ 2080 h 2095"/>
                <a:gd name="T94" fmla="*/ 961 w 1612"/>
                <a:gd name="T95" fmla="*/ 2077 h 2095"/>
                <a:gd name="T96" fmla="*/ 894 w 1612"/>
                <a:gd name="T97" fmla="*/ 2072 h 2095"/>
                <a:gd name="T98" fmla="*/ 828 w 1612"/>
                <a:gd name="T99" fmla="*/ 2064 h 2095"/>
                <a:gd name="T100" fmla="*/ 761 w 1612"/>
                <a:gd name="T101" fmla="*/ 2056 h 2095"/>
                <a:gd name="T102" fmla="*/ 695 w 1612"/>
                <a:gd name="T103" fmla="*/ 2048 h 2095"/>
                <a:gd name="T104" fmla="*/ 629 w 1612"/>
                <a:gd name="T105" fmla="*/ 2039 h 2095"/>
                <a:gd name="T106" fmla="*/ 563 w 1612"/>
                <a:gd name="T107" fmla="*/ 2029 h 2095"/>
                <a:gd name="T108" fmla="*/ 498 w 1612"/>
                <a:gd name="T109" fmla="*/ 2018 h 2095"/>
                <a:gd name="T110" fmla="*/ 432 w 1612"/>
                <a:gd name="T111" fmla="*/ 2008 h 2095"/>
                <a:gd name="T112" fmla="*/ 366 w 1612"/>
                <a:gd name="T113" fmla="*/ 1999 h 2095"/>
                <a:gd name="T114" fmla="*/ 300 w 1612"/>
                <a:gd name="T115" fmla="*/ 1989 h 2095"/>
                <a:gd name="T116" fmla="*/ 235 w 1612"/>
                <a:gd name="T117" fmla="*/ 1981 h 2095"/>
                <a:gd name="T118" fmla="*/ 167 w 1612"/>
                <a:gd name="T119" fmla="*/ 1975 h 2095"/>
                <a:gd name="T120" fmla="*/ 101 w 1612"/>
                <a:gd name="T121" fmla="*/ 1968 h 2095"/>
                <a:gd name="T122" fmla="*/ 34 w 1612"/>
                <a:gd name="T123" fmla="*/ 1965 h 2095"/>
                <a:gd name="T124" fmla="*/ 0 w 1612"/>
                <a:gd name="T125" fmla="*/ 1963 h 209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12"/>
                <a:gd name="T190" fmla="*/ 0 h 2095"/>
                <a:gd name="T191" fmla="*/ 1612 w 1612"/>
                <a:gd name="T192" fmla="*/ 2095 h 209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12" h="2095">
                  <a:moveTo>
                    <a:pt x="0" y="1963"/>
                  </a:moveTo>
                  <a:lnTo>
                    <a:pt x="13" y="1859"/>
                  </a:lnTo>
                  <a:lnTo>
                    <a:pt x="29" y="1753"/>
                  </a:lnTo>
                  <a:lnTo>
                    <a:pt x="49" y="1649"/>
                  </a:lnTo>
                  <a:lnTo>
                    <a:pt x="69" y="1543"/>
                  </a:lnTo>
                  <a:lnTo>
                    <a:pt x="92" y="1439"/>
                  </a:lnTo>
                  <a:lnTo>
                    <a:pt x="116" y="1335"/>
                  </a:lnTo>
                  <a:lnTo>
                    <a:pt x="140" y="1230"/>
                  </a:lnTo>
                  <a:lnTo>
                    <a:pt x="166" y="1128"/>
                  </a:lnTo>
                  <a:lnTo>
                    <a:pt x="175" y="1089"/>
                  </a:lnTo>
                  <a:lnTo>
                    <a:pt x="186" y="1049"/>
                  </a:lnTo>
                  <a:lnTo>
                    <a:pt x="196" y="1011"/>
                  </a:lnTo>
                  <a:lnTo>
                    <a:pt x="207" y="970"/>
                  </a:lnTo>
                  <a:lnTo>
                    <a:pt x="219" y="930"/>
                  </a:lnTo>
                  <a:lnTo>
                    <a:pt x="228" y="892"/>
                  </a:lnTo>
                  <a:lnTo>
                    <a:pt x="239" y="852"/>
                  </a:lnTo>
                  <a:lnTo>
                    <a:pt x="249" y="813"/>
                  </a:lnTo>
                  <a:lnTo>
                    <a:pt x="273" y="725"/>
                  </a:lnTo>
                  <a:lnTo>
                    <a:pt x="297" y="637"/>
                  </a:lnTo>
                  <a:lnTo>
                    <a:pt x="320" y="549"/>
                  </a:lnTo>
                  <a:lnTo>
                    <a:pt x="340" y="460"/>
                  </a:lnTo>
                  <a:lnTo>
                    <a:pt x="358" y="371"/>
                  </a:lnTo>
                  <a:lnTo>
                    <a:pt x="376" y="282"/>
                  </a:lnTo>
                  <a:lnTo>
                    <a:pt x="392" y="192"/>
                  </a:lnTo>
                  <a:lnTo>
                    <a:pt x="406" y="104"/>
                  </a:lnTo>
                  <a:lnTo>
                    <a:pt x="409" y="79"/>
                  </a:lnTo>
                  <a:lnTo>
                    <a:pt x="414" y="51"/>
                  </a:lnTo>
                  <a:lnTo>
                    <a:pt x="416" y="26"/>
                  </a:lnTo>
                  <a:lnTo>
                    <a:pt x="416" y="0"/>
                  </a:lnTo>
                  <a:lnTo>
                    <a:pt x="443" y="0"/>
                  </a:lnTo>
                  <a:lnTo>
                    <a:pt x="470" y="0"/>
                  </a:lnTo>
                  <a:lnTo>
                    <a:pt x="498" y="2"/>
                  </a:lnTo>
                  <a:lnTo>
                    <a:pt x="523" y="3"/>
                  </a:lnTo>
                  <a:lnTo>
                    <a:pt x="551" y="5"/>
                  </a:lnTo>
                  <a:lnTo>
                    <a:pt x="576" y="6"/>
                  </a:lnTo>
                  <a:lnTo>
                    <a:pt x="604" y="8"/>
                  </a:lnTo>
                  <a:lnTo>
                    <a:pt x="629" y="11"/>
                  </a:lnTo>
                  <a:lnTo>
                    <a:pt x="655" y="13"/>
                  </a:lnTo>
                  <a:lnTo>
                    <a:pt x="682" y="16"/>
                  </a:lnTo>
                  <a:lnTo>
                    <a:pt x="708" y="19"/>
                  </a:lnTo>
                  <a:lnTo>
                    <a:pt x="733" y="22"/>
                  </a:lnTo>
                  <a:lnTo>
                    <a:pt x="761" y="26"/>
                  </a:lnTo>
                  <a:lnTo>
                    <a:pt x="788" y="27"/>
                  </a:lnTo>
                  <a:lnTo>
                    <a:pt x="814" y="30"/>
                  </a:lnTo>
                  <a:lnTo>
                    <a:pt x="841" y="34"/>
                  </a:lnTo>
                  <a:lnTo>
                    <a:pt x="889" y="42"/>
                  </a:lnTo>
                  <a:lnTo>
                    <a:pt x="937" y="50"/>
                  </a:lnTo>
                  <a:lnTo>
                    <a:pt x="985" y="56"/>
                  </a:lnTo>
                  <a:lnTo>
                    <a:pt x="1032" y="64"/>
                  </a:lnTo>
                  <a:lnTo>
                    <a:pt x="1080" y="72"/>
                  </a:lnTo>
                  <a:lnTo>
                    <a:pt x="1128" y="79"/>
                  </a:lnTo>
                  <a:lnTo>
                    <a:pt x="1176" y="87"/>
                  </a:lnTo>
                  <a:lnTo>
                    <a:pt x="1224" y="93"/>
                  </a:lnTo>
                  <a:lnTo>
                    <a:pt x="1272" y="99"/>
                  </a:lnTo>
                  <a:lnTo>
                    <a:pt x="1319" y="104"/>
                  </a:lnTo>
                  <a:lnTo>
                    <a:pt x="1369" y="111"/>
                  </a:lnTo>
                  <a:lnTo>
                    <a:pt x="1417" y="114"/>
                  </a:lnTo>
                  <a:lnTo>
                    <a:pt x="1465" y="119"/>
                  </a:lnTo>
                  <a:lnTo>
                    <a:pt x="1515" y="120"/>
                  </a:lnTo>
                  <a:lnTo>
                    <a:pt x="1563" y="122"/>
                  </a:lnTo>
                  <a:lnTo>
                    <a:pt x="1612" y="124"/>
                  </a:lnTo>
                  <a:lnTo>
                    <a:pt x="1593" y="249"/>
                  </a:lnTo>
                  <a:lnTo>
                    <a:pt x="1572" y="374"/>
                  </a:lnTo>
                  <a:lnTo>
                    <a:pt x="1550" y="499"/>
                  </a:lnTo>
                  <a:lnTo>
                    <a:pt x="1524" y="624"/>
                  </a:lnTo>
                  <a:lnTo>
                    <a:pt x="1497" y="749"/>
                  </a:lnTo>
                  <a:lnTo>
                    <a:pt x="1468" y="874"/>
                  </a:lnTo>
                  <a:lnTo>
                    <a:pt x="1436" y="999"/>
                  </a:lnTo>
                  <a:lnTo>
                    <a:pt x="1402" y="1126"/>
                  </a:lnTo>
                  <a:lnTo>
                    <a:pt x="1390" y="1169"/>
                  </a:lnTo>
                  <a:lnTo>
                    <a:pt x="1377" y="1213"/>
                  </a:lnTo>
                  <a:lnTo>
                    <a:pt x="1365" y="1256"/>
                  </a:lnTo>
                  <a:lnTo>
                    <a:pt x="1353" y="1298"/>
                  </a:lnTo>
                  <a:lnTo>
                    <a:pt x="1341" y="1339"/>
                  </a:lnTo>
                  <a:lnTo>
                    <a:pt x="1330" y="1383"/>
                  </a:lnTo>
                  <a:lnTo>
                    <a:pt x="1319" y="1426"/>
                  </a:lnTo>
                  <a:lnTo>
                    <a:pt x="1308" y="1469"/>
                  </a:lnTo>
                  <a:lnTo>
                    <a:pt x="1290" y="1546"/>
                  </a:lnTo>
                  <a:lnTo>
                    <a:pt x="1272" y="1625"/>
                  </a:lnTo>
                  <a:lnTo>
                    <a:pt x="1256" y="1703"/>
                  </a:lnTo>
                  <a:lnTo>
                    <a:pt x="1240" y="1782"/>
                  </a:lnTo>
                  <a:lnTo>
                    <a:pt x="1226" y="1861"/>
                  </a:lnTo>
                  <a:lnTo>
                    <a:pt x="1213" y="1939"/>
                  </a:lnTo>
                  <a:lnTo>
                    <a:pt x="1202" y="2016"/>
                  </a:lnTo>
                  <a:lnTo>
                    <a:pt x="1192" y="2095"/>
                  </a:lnTo>
                  <a:lnTo>
                    <a:pt x="1176" y="2093"/>
                  </a:lnTo>
                  <a:lnTo>
                    <a:pt x="1160" y="2092"/>
                  </a:lnTo>
                  <a:lnTo>
                    <a:pt x="1144" y="2090"/>
                  </a:lnTo>
                  <a:lnTo>
                    <a:pt x="1128" y="2088"/>
                  </a:lnTo>
                  <a:lnTo>
                    <a:pt x="1110" y="2087"/>
                  </a:lnTo>
                  <a:lnTo>
                    <a:pt x="1094" y="2085"/>
                  </a:lnTo>
                  <a:lnTo>
                    <a:pt x="1078" y="2084"/>
                  </a:lnTo>
                  <a:lnTo>
                    <a:pt x="1062" y="2082"/>
                  </a:lnTo>
                  <a:lnTo>
                    <a:pt x="1029" y="2080"/>
                  </a:lnTo>
                  <a:lnTo>
                    <a:pt x="995" y="2079"/>
                  </a:lnTo>
                  <a:lnTo>
                    <a:pt x="961" y="2077"/>
                  </a:lnTo>
                  <a:lnTo>
                    <a:pt x="928" y="2074"/>
                  </a:lnTo>
                  <a:lnTo>
                    <a:pt x="894" y="2072"/>
                  </a:lnTo>
                  <a:lnTo>
                    <a:pt x="862" y="2069"/>
                  </a:lnTo>
                  <a:lnTo>
                    <a:pt x="828" y="2064"/>
                  </a:lnTo>
                  <a:lnTo>
                    <a:pt x="794" y="2061"/>
                  </a:lnTo>
                  <a:lnTo>
                    <a:pt x="761" y="2056"/>
                  </a:lnTo>
                  <a:lnTo>
                    <a:pt x="729" y="2053"/>
                  </a:lnTo>
                  <a:lnTo>
                    <a:pt x="695" y="2048"/>
                  </a:lnTo>
                  <a:lnTo>
                    <a:pt x="663" y="2043"/>
                  </a:lnTo>
                  <a:lnTo>
                    <a:pt x="629" y="2039"/>
                  </a:lnTo>
                  <a:lnTo>
                    <a:pt x="597" y="2034"/>
                  </a:lnTo>
                  <a:lnTo>
                    <a:pt x="563" y="2029"/>
                  </a:lnTo>
                  <a:lnTo>
                    <a:pt x="531" y="2023"/>
                  </a:lnTo>
                  <a:lnTo>
                    <a:pt x="498" y="2018"/>
                  </a:lnTo>
                  <a:lnTo>
                    <a:pt x="466" y="2013"/>
                  </a:lnTo>
                  <a:lnTo>
                    <a:pt x="432" y="2008"/>
                  </a:lnTo>
                  <a:lnTo>
                    <a:pt x="400" y="2003"/>
                  </a:lnTo>
                  <a:lnTo>
                    <a:pt x="366" y="1999"/>
                  </a:lnTo>
                  <a:lnTo>
                    <a:pt x="332" y="1994"/>
                  </a:lnTo>
                  <a:lnTo>
                    <a:pt x="300" y="1989"/>
                  </a:lnTo>
                  <a:lnTo>
                    <a:pt x="267" y="1986"/>
                  </a:lnTo>
                  <a:lnTo>
                    <a:pt x="235" y="1981"/>
                  </a:lnTo>
                  <a:lnTo>
                    <a:pt x="201" y="1978"/>
                  </a:lnTo>
                  <a:lnTo>
                    <a:pt x="167" y="1975"/>
                  </a:lnTo>
                  <a:lnTo>
                    <a:pt x="135" y="1971"/>
                  </a:lnTo>
                  <a:lnTo>
                    <a:pt x="101" y="1968"/>
                  </a:lnTo>
                  <a:lnTo>
                    <a:pt x="68" y="1966"/>
                  </a:lnTo>
                  <a:lnTo>
                    <a:pt x="34" y="1965"/>
                  </a:lnTo>
                  <a:lnTo>
                    <a:pt x="0" y="1963"/>
                  </a:lnTo>
                  <a:close/>
                </a:path>
              </a:pathLst>
            </a:custGeom>
            <a:solidFill>
              <a:srgbClr val="FFFFFF"/>
            </a:solidFill>
            <a:ln w="9525">
              <a:noFill/>
              <a:round/>
              <a:headEnd/>
              <a:tailEnd/>
            </a:ln>
          </p:spPr>
          <p:txBody>
            <a:bodyPr/>
            <a:lstStyle/>
            <a:p>
              <a:endParaRPr lang="ru-RU"/>
            </a:p>
          </p:txBody>
        </p:sp>
        <p:sp>
          <p:nvSpPr>
            <p:cNvPr id="16" name="Freeform 22"/>
            <p:cNvSpPr>
              <a:spLocks/>
            </p:cNvSpPr>
            <p:nvPr/>
          </p:nvSpPr>
          <p:spPr bwMode="auto">
            <a:xfrm>
              <a:off x="1133" y="2335"/>
              <a:ext cx="418" cy="58"/>
            </a:xfrm>
            <a:custGeom>
              <a:avLst/>
              <a:gdLst>
                <a:gd name="T0" fmla="*/ 5 w 418"/>
                <a:gd name="T1" fmla="*/ 0 h 58"/>
                <a:gd name="T2" fmla="*/ 29 w 418"/>
                <a:gd name="T3" fmla="*/ 1 h 58"/>
                <a:gd name="T4" fmla="*/ 56 w 418"/>
                <a:gd name="T5" fmla="*/ 5 h 58"/>
                <a:gd name="T6" fmla="*/ 86 w 418"/>
                <a:gd name="T7" fmla="*/ 6 h 58"/>
                <a:gd name="T8" fmla="*/ 118 w 418"/>
                <a:gd name="T9" fmla="*/ 9 h 58"/>
                <a:gd name="T10" fmla="*/ 152 w 418"/>
                <a:gd name="T11" fmla="*/ 13 h 58"/>
                <a:gd name="T12" fmla="*/ 186 w 418"/>
                <a:gd name="T13" fmla="*/ 16 h 58"/>
                <a:gd name="T14" fmla="*/ 221 w 418"/>
                <a:gd name="T15" fmla="*/ 19 h 58"/>
                <a:gd name="T16" fmla="*/ 255 w 418"/>
                <a:gd name="T17" fmla="*/ 22 h 58"/>
                <a:gd name="T18" fmla="*/ 287 w 418"/>
                <a:gd name="T19" fmla="*/ 25 h 58"/>
                <a:gd name="T20" fmla="*/ 317 w 418"/>
                <a:gd name="T21" fmla="*/ 27 h 58"/>
                <a:gd name="T22" fmla="*/ 346 w 418"/>
                <a:gd name="T23" fmla="*/ 30 h 58"/>
                <a:gd name="T24" fmla="*/ 370 w 418"/>
                <a:gd name="T25" fmla="*/ 32 h 58"/>
                <a:gd name="T26" fmla="*/ 390 w 418"/>
                <a:gd name="T27" fmla="*/ 33 h 58"/>
                <a:gd name="T28" fmla="*/ 406 w 418"/>
                <a:gd name="T29" fmla="*/ 35 h 58"/>
                <a:gd name="T30" fmla="*/ 415 w 418"/>
                <a:gd name="T31" fmla="*/ 37 h 58"/>
                <a:gd name="T32" fmla="*/ 418 w 418"/>
                <a:gd name="T33" fmla="*/ 37 h 58"/>
                <a:gd name="T34" fmla="*/ 412 w 418"/>
                <a:gd name="T35" fmla="*/ 58 h 58"/>
                <a:gd name="T36" fmla="*/ 409 w 418"/>
                <a:gd name="T37" fmla="*/ 58 h 58"/>
                <a:gd name="T38" fmla="*/ 399 w 418"/>
                <a:gd name="T39" fmla="*/ 56 h 58"/>
                <a:gd name="T40" fmla="*/ 385 w 418"/>
                <a:gd name="T41" fmla="*/ 54 h 58"/>
                <a:gd name="T42" fmla="*/ 366 w 418"/>
                <a:gd name="T43" fmla="*/ 53 h 58"/>
                <a:gd name="T44" fmla="*/ 341 w 418"/>
                <a:gd name="T45" fmla="*/ 50 h 58"/>
                <a:gd name="T46" fmla="*/ 314 w 418"/>
                <a:gd name="T47" fmla="*/ 48 h 58"/>
                <a:gd name="T48" fmla="*/ 284 w 418"/>
                <a:gd name="T49" fmla="*/ 45 h 58"/>
                <a:gd name="T50" fmla="*/ 252 w 418"/>
                <a:gd name="T51" fmla="*/ 42 h 58"/>
                <a:gd name="T52" fmla="*/ 218 w 418"/>
                <a:gd name="T53" fmla="*/ 37 h 58"/>
                <a:gd name="T54" fmla="*/ 184 w 418"/>
                <a:gd name="T55" fmla="*/ 33 h 58"/>
                <a:gd name="T56" fmla="*/ 149 w 418"/>
                <a:gd name="T57" fmla="*/ 30 h 58"/>
                <a:gd name="T58" fmla="*/ 115 w 418"/>
                <a:gd name="T59" fmla="*/ 27 h 58"/>
                <a:gd name="T60" fmla="*/ 83 w 418"/>
                <a:gd name="T61" fmla="*/ 24 h 58"/>
                <a:gd name="T62" fmla="*/ 53 w 418"/>
                <a:gd name="T63" fmla="*/ 21 h 58"/>
                <a:gd name="T64" fmla="*/ 24 w 418"/>
                <a:gd name="T65" fmla="*/ 17 h 58"/>
                <a:gd name="T66" fmla="*/ 0 w 418"/>
                <a:gd name="T67" fmla="*/ 16 h 58"/>
                <a:gd name="T68" fmla="*/ 5 w 418"/>
                <a:gd name="T69" fmla="*/ 0 h 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8"/>
                <a:gd name="T106" fmla="*/ 0 h 58"/>
                <a:gd name="T107" fmla="*/ 418 w 418"/>
                <a:gd name="T108" fmla="*/ 58 h 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8" h="58">
                  <a:moveTo>
                    <a:pt x="5" y="0"/>
                  </a:moveTo>
                  <a:lnTo>
                    <a:pt x="29" y="1"/>
                  </a:lnTo>
                  <a:lnTo>
                    <a:pt x="56" y="5"/>
                  </a:lnTo>
                  <a:lnTo>
                    <a:pt x="86" y="6"/>
                  </a:lnTo>
                  <a:lnTo>
                    <a:pt x="118" y="9"/>
                  </a:lnTo>
                  <a:lnTo>
                    <a:pt x="152" y="13"/>
                  </a:lnTo>
                  <a:lnTo>
                    <a:pt x="186" y="16"/>
                  </a:lnTo>
                  <a:lnTo>
                    <a:pt x="221" y="19"/>
                  </a:lnTo>
                  <a:lnTo>
                    <a:pt x="255" y="22"/>
                  </a:lnTo>
                  <a:lnTo>
                    <a:pt x="287" y="25"/>
                  </a:lnTo>
                  <a:lnTo>
                    <a:pt x="317" y="27"/>
                  </a:lnTo>
                  <a:lnTo>
                    <a:pt x="346" y="30"/>
                  </a:lnTo>
                  <a:lnTo>
                    <a:pt x="370" y="32"/>
                  </a:lnTo>
                  <a:lnTo>
                    <a:pt x="390" y="33"/>
                  </a:lnTo>
                  <a:lnTo>
                    <a:pt x="406" y="35"/>
                  </a:lnTo>
                  <a:lnTo>
                    <a:pt x="415" y="37"/>
                  </a:lnTo>
                  <a:lnTo>
                    <a:pt x="418" y="37"/>
                  </a:lnTo>
                  <a:lnTo>
                    <a:pt x="412" y="58"/>
                  </a:lnTo>
                  <a:lnTo>
                    <a:pt x="409" y="58"/>
                  </a:lnTo>
                  <a:lnTo>
                    <a:pt x="399" y="56"/>
                  </a:lnTo>
                  <a:lnTo>
                    <a:pt x="385" y="54"/>
                  </a:lnTo>
                  <a:lnTo>
                    <a:pt x="366" y="53"/>
                  </a:lnTo>
                  <a:lnTo>
                    <a:pt x="341" y="50"/>
                  </a:lnTo>
                  <a:lnTo>
                    <a:pt x="314" y="48"/>
                  </a:lnTo>
                  <a:lnTo>
                    <a:pt x="284" y="45"/>
                  </a:lnTo>
                  <a:lnTo>
                    <a:pt x="252" y="42"/>
                  </a:lnTo>
                  <a:lnTo>
                    <a:pt x="218" y="37"/>
                  </a:lnTo>
                  <a:lnTo>
                    <a:pt x="184" y="33"/>
                  </a:lnTo>
                  <a:lnTo>
                    <a:pt x="149" y="30"/>
                  </a:lnTo>
                  <a:lnTo>
                    <a:pt x="115" y="27"/>
                  </a:lnTo>
                  <a:lnTo>
                    <a:pt x="83" y="24"/>
                  </a:lnTo>
                  <a:lnTo>
                    <a:pt x="53" y="21"/>
                  </a:lnTo>
                  <a:lnTo>
                    <a:pt x="24" y="17"/>
                  </a:lnTo>
                  <a:lnTo>
                    <a:pt x="0" y="16"/>
                  </a:lnTo>
                  <a:lnTo>
                    <a:pt x="5" y="0"/>
                  </a:lnTo>
                  <a:close/>
                </a:path>
              </a:pathLst>
            </a:custGeom>
            <a:solidFill>
              <a:srgbClr val="7FBFFF"/>
            </a:solidFill>
            <a:ln w="9525">
              <a:noFill/>
              <a:round/>
              <a:headEnd/>
              <a:tailEnd/>
            </a:ln>
          </p:spPr>
          <p:txBody>
            <a:bodyPr/>
            <a:lstStyle/>
            <a:p>
              <a:endParaRPr lang="ru-RU"/>
            </a:p>
          </p:txBody>
        </p:sp>
        <p:sp>
          <p:nvSpPr>
            <p:cNvPr id="17" name="Freeform 23"/>
            <p:cNvSpPr>
              <a:spLocks/>
            </p:cNvSpPr>
            <p:nvPr/>
          </p:nvSpPr>
          <p:spPr bwMode="auto">
            <a:xfrm>
              <a:off x="1083" y="2470"/>
              <a:ext cx="419" cy="57"/>
            </a:xfrm>
            <a:custGeom>
              <a:avLst/>
              <a:gdLst>
                <a:gd name="T0" fmla="*/ 6 w 419"/>
                <a:gd name="T1" fmla="*/ 0 h 57"/>
                <a:gd name="T2" fmla="*/ 31 w 419"/>
                <a:gd name="T3" fmla="*/ 1 h 57"/>
                <a:gd name="T4" fmla="*/ 56 w 419"/>
                <a:gd name="T5" fmla="*/ 4 h 57"/>
                <a:gd name="T6" fmla="*/ 87 w 419"/>
                <a:gd name="T7" fmla="*/ 8 h 57"/>
                <a:gd name="T8" fmla="*/ 119 w 419"/>
                <a:gd name="T9" fmla="*/ 11 h 57"/>
                <a:gd name="T10" fmla="*/ 152 w 419"/>
                <a:gd name="T11" fmla="*/ 14 h 57"/>
                <a:gd name="T12" fmla="*/ 188 w 419"/>
                <a:gd name="T13" fmla="*/ 17 h 57"/>
                <a:gd name="T14" fmla="*/ 221 w 419"/>
                <a:gd name="T15" fmla="*/ 20 h 57"/>
                <a:gd name="T16" fmla="*/ 255 w 419"/>
                <a:gd name="T17" fmla="*/ 24 h 57"/>
                <a:gd name="T18" fmla="*/ 287 w 419"/>
                <a:gd name="T19" fmla="*/ 25 h 57"/>
                <a:gd name="T20" fmla="*/ 318 w 419"/>
                <a:gd name="T21" fmla="*/ 28 h 57"/>
                <a:gd name="T22" fmla="*/ 347 w 419"/>
                <a:gd name="T23" fmla="*/ 32 h 57"/>
                <a:gd name="T24" fmla="*/ 371 w 419"/>
                <a:gd name="T25" fmla="*/ 33 h 57"/>
                <a:gd name="T26" fmla="*/ 390 w 419"/>
                <a:gd name="T27" fmla="*/ 35 h 57"/>
                <a:gd name="T28" fmla="*/ 406 w 419"/>
                <a:gd name="T29" fmla="*/ 36 h 57"/>
                <a:gd name="T30" fmla="*/ 416 w 419"/>
                <a:gd name="T31" fmla="*/ 38 h 57"/>
                <a:gd name="T32" fmla="*/ 419 w 419"/>
                <a:gd name="T33" fmla="*/ 38 h 57"/>
                <a:gd name="T34" fmla="*/ 412 w 419"/>
                <a:gd name="T35" fmla="*/ 57 h 57"/>
                <a:gd name="T36" fmla="*/ 409 w 419"/>
                <a:gd name="T37" fmla="*/ 57 h 57"/>
                <a:gd name="T38" fmla="*/ 399 w 419"/>
                <a:gd name="T39" fmla="*/ 56 h 57"/>
                <a:gd name="T40" fmla="*/ 385 w 419"/>
                <a:gd name="T41" fmla="*/ 54 h 57"/>
                <a:gd name="T42" fmla="*/ 366 w 419"/>
                <a:gd name="T43" fmla="*/ 52 h 57"/>
                <a:gd name="T44" fmla="*/ 342 w 419"/>
                <a:gd name="T45" fmla="*/ 51 h 57"/>
                <a:gd name="T46" fmla="*/ 314 w 419"/>
                <a:gd name="T47" fmla="*/ 48 h 57"/>
                <a:gd name="T48" fmla="*/ 284 w 419"/>
                <a:gd name="T49" fmla="*/ 44 h 57"/>
                <a:gd name="T50" fmla="*/ 252 w 419"/>
                <a:gd name="T51" fmla="*/ 41 h 57"/>
                <a:gd name="T52" fmla="*/ 220 w 419"/>
                <a:gd name="T53" fmla="*/ 38 h 57"/>
                <a:gd name="T54" fmla="*/ 185 w 419"/>
                <a:gd name="T55" fmla="*/ 35 h 57"/>
                <a:gd name="T56" fmla="*/ 151 w 419"/>
                <a:gd name="T57" fmla="*/ 32 h 57"/>
                <a:gd name="T58" fmla="*/ 117 w 419"/>
                <a:gd name="T59" fmla="*/ 28 h 57"/>
                <a:gd name="T60" fmla="*/ 83 w 419"/>
                <a:gd name="T61" fmla="*/ 25 h 57"/>
                <a:gd name="T62" fmla="*/ 53 w 419"/>
                <a:gd name="T63" fmla="*/ 22 h 57"/>
                <a:gd name="T64" fmla="*/ 26 w 419"/>
                <a:gd name="T65" fmla="*/ 19 h 57"/>
                <a:gd name="T66" fmla="*/ 0 w 419"/>
                <a:gd name="T67" fmla="*/ 17 h 57"/>
                <a:gd name="T68" fmla="*/ 6 w 419"/>
                <a:gd name="T69" fmla="*/ 0 h 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9"/>
                <a:gd name="T106" fmla="*/ 0 h 57"/>
                <a:gd name="T107" fmla="*/ 419 w 419"/>
                <a:gd name="T108" fmla="*/ 57 h 5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9" h="57">
                  <a:moveTo>
                    <a:pt x="6" y="0"/>
                  </a:moveTo>
                  <a:lnTo>
                    <a:pt x="31" y="1"/>
                  </a:lnTo>
                  <a:lnTo>
                    <a:pt x="56" y="4"/>
                  </a:lnTo>
                  <a:lnTo>
                    <a:pt x="87" y="8"/>
                  </a:lnTo>
                  <a:lnTo>
                    <a:pt x="119" y="11"/>
                  </a:lnTo>
                  <a:lnTo>
                    <a:pt x="152" y="14"/>
                  </a:lnTo>
                  <a:lnTo>
                    <a:pt x="188" y="17"/>
                  </a:lnTo>
                  <a:lnTo>
                    <a:pt x="221" y="20"/>
                  </a:lnTo>
                  <a:lnTo>
                    <a:pt x="255" y="24"/>
                  </a:lnTo>
                  <a:lnTo>
                    <a:pt x="287" y="25"/>
                  </a:lnTo>
                  <a:lnTo>
                    <a:pt x="318" y="28"/>
                  </a:lnTo>
                  <a:lnTo>
                    <a:pt x="347" y="32"/>
                  </a:lnTo>
                  <a:lnTo>
                    <a:pt x="371" y="33"/>
                  </a:lnTo>
                  <a:lnTo>
                    <a:pt x="390" y="35"/>
                  </a:lnTo>
                  <a:lnTo>
                    <a:pt x="406" y="36"/>
                  </a:lnTo>
                  <a:lnTo>
                    <a:pt x="416" y="38"/>
                  </a:lnTo>
                  <a:lnTo>
                    <a:pt x="419" y="38"/>
                  </a:lnTo>
                  <a:lnTo>
                    <a:pt x="412" y="57"/>
                  </a:lnTo>
                  <a:lnTo>
                    <a:pt x="409" y="57"/>
                  </a:lnTo>
                  <a:lnTo>
                    <a:pt x="399" y="56"/>
                  </a:lnTo>
                  <a:lnTo>
                    <a:pt x="385" y="54"/>
                  </a:lnTo>
                  <a:lnTo>
                    <a:pt x="366" y="52"/>
                  </a:lnTo>
                  <a:lnTo>
                    <a:pt x="342" y="51"/>
                  </a:lnTo>
                  <a:lnTo>
                    <a:pt x="314" y="48"/>
                  </a:lnTo>
                  <a:lnTo>
                    <a:pt x="284" y="44"/>
                  </a:lnTo>
                  <a:lnTo>
                    <a:pt x="252" y="41"/>
                  </a:lnTo>
                  <a:lnTo>
                    <a:pt x="220" y="38"/>
                  </a:lnTo>
                  <a:lnTo>
                    <a:pt x="185" y="35"/>
                  </a:lnTo>
                  <a:lnTo>
                    <a:pt x="151" y="32"/>
                  </a:lnTo>
                  <a:lnTo>
                    <a:pt x="117" y="28"/>
                  </a:lnTo>
                  <a:lnTo>
                    <a:pt x="83" y="25"/>
                  </a:lnTo>
                  <a:lnTo>
                    <a:pt x="53" y="22"/>
                  </a:lnTo>
                  <a:lnTo>
                    <a:pt x="26" y="19"/>
                  </a:lnTo>
                  <a:lnTo>
                    <a:pt x="0" y="17"/>
                  </a:lnTo>
                  <a:lnTo>
                    <a:pt x="6" y="0"/>
                  </a:lnTo>
                  <a:close/>
                </a:path>
              </a:pathLst>
            </a:custGeom>
            <a:solidFill>
              <a:srgbClr val="7FBFFF"/>
            </a:solidFill>
            <a:ln w="9525">
              <a:noFill/>
              <a:round/>
              <a:headEnd/>
              <a:tailEnd/>
            </a:ln>
          </p:spPr>
          <p:txBody>
            <a:bodyPr/>
            <a:lstStyle/>
            <a:p>
              <a:endParaRPr lang="ru-RU"/>
            </a:p>
          </p:txBody>
        </p:sp>
        <p:sp>
          <p:nvSpPr>
            <p:cNvPr id="18" name="Freeform 24"/>
            <p:cNvSpPr>
              <a:spLocks/>
            </p:cNvSpPr>
            <p:nvPr/>
          </p:nvSpPr>
          <p:spPr bwMode="auto">
            <a:xfrm>
              <a:off x="1056" y="2628"/>
              <a:ext cx="418" cy="58"/>
            </a:xfrm>
            <a:custGeom>
              <a:avLst/>
              <a:gdLst>
                <a:gd name="T0" fmla="*/ 5 w 418"/>
                <a:gd name="T1" fmla="*/ 0 h 58"/>
                <a:gd name="T2" fmla="*/ 29 w 418"/>
                <a:gd name="T3" fmla="*/ 2 h 58"/>
                <a:gd name="T4" fmla="*/ 56 w 418"/>
                <a:gd name="T5" fmla="*/ 5 h 58"/>
                <a:gd name="T6" fmla="*/ 86 w 418"/>
                <a:gd name="T7" fmla="*/ 8 h 58"/>
                <a:gd name="T8" fmla="*/ 118 w 418"/>
                <a:gd name="T9" fmla="*/ 12 h 58"/>
                <a:gd name="T10" fmla="*/ 152 w 418"/>
                <a:gd name="T11" fmla="*/ 15 h 58"/>
                <a:gd name="T12" fmla="*/ 186 w 418"/>
                <a:gd name="T13" fmla="*/ 18 h 58"/>
                <a:gd name="T14" fmla="*/ 221 w 418"/>
                <a:gd name="T15" fmla="*/ 21 h 58"/>
                <a:gd name="T16" fmla="*/ 255 w 418"/>
                <a:gd name="T17" fmla="*/ 24 h 58"/>
                <a:gd name="T18" fmla="*/ 287 w 418"/>
                <a:gd name="T19" fmla="*/ 26 h 58"/>
                <a:gd name="T20" fmla="*/ 317 w 418"/>
                <a:gd name="T21" fmla="*/ 29 h 58"/>
                <a:gd name="T22" fmla="*/ 346 w 418"/>
                <a:gd name="T23" fmla="*/ 32 h 58"/>
                <a:gd name="T24" fmla="*/ 370 w 418"/>
                <a:gd name="T25" fmla="*/ 34 h 58"/>
                <a:gd name="T26" fmla="*/ 390 w 418"/>
                <a:gd name="T27" fmla="*/ 36 h 58"/>
                <a:gd name="T28" fmla="*/ 406 w 418"/>
                <a:gd name="T29" fmla="*/ 37 h 58"/>
                <a:gd name="T30" fmla="*/ 415 w 418"/>
                <a:gd name="T31" fmla="*/ 39 h 58"/>
                <a:gd name="T32" fmla="*/ 418 w 418"/>
                <a:gd name="T33" fmla="*/ 39 h 58"/>
                <a:gd name="T34" fmla="*/ 412 w 418"/>
                <a:gd name="T35" fmla="*/ 58 h 58"/>
                <a:gd name="T36" fmla="*/ 409 w 418"/>
                <a:gd name="T37" fmla="*/ 58 h 58"/>
                <a:gd name="T38" fmla="*/ 399 w 418"/>
                <a:gd name="T39" fmla="*/ 56 h 58"/>
                <a:gd name="T40" fmla="*/ 385 w 418"/>
                <a:gd name="T41" fmla="*/ 55 h 58"/>
                <a:gd name="T42" fmla="*/ 366 w 418"/>
                <a:gd name="T43" fmla="*/ 53 h 58"/>
                <a:gd name="T44" fmla="*/ 341 w 418"/>
                <a:gd name="T45" fmla="*/ 52 h 58"/>
                <a:gd name="T46" fmla="*/ 314 w 418"/>
                <a:gd name="T47" fmla="*/ 48 h 58"/>
                <a:gd name="T48" fmla="*/ 284 w 418"/>
                <a:gd name="T49" fmla="*/ 45 h 58"/>
                <a:gd name="T50" fmla="*/ 252 w 418"/>
                <a:gd name="T51" fmla="*/ 42 h 58"/>
                <a:gd name="T52" fmla="*/ 218 w 418"/>
                <a:gd name="T53" fmla="*/ 39 h 58"/>
                <a:gd name="T54" fmla="*/ 184 w 418"/>
                <a:gd name="T55" fmla="*/ 36 h 58"/>
                <a:gd name="T56" fmla="*/ 149 w 418"/>
                <a:gd name="T57" fmla="*/ 32 h 58"/>
                <a:gd name="T58" fmla="*/ 115 w 418"/>
                <a:gd name="T59" fmla="*/ 29 h 58"/>
                <a:gd name="T60" fmla="*/ 83 w 418"/>
                <a:gd name="T61" fmla="*/ 26 h 58"/>
                <a:gd name="T62" fmla="*/ 53 w 418"/>
                <a:gd name="T63" fmla="*/ 23 h 58"/>
                <a:gd name="T64" fmla="*/ 24 w 418"/>
                <a:gd name="T65" fmla="*/ 20 h 58"/>
                <a:gd name="T66" fmla="*/ 0 w 418"/>
                <a:gd name="T67" fmla="*/ 18 h 58"/>
                <a:gd name="T68" fmla="*/ 5 w 418"/>
                <a:gd name="T69" fmla="*/ 0 h 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8"/>
                <a:gd name="T106" fmla="*/ 0 h 58"/>
                <a:gd name="T107" fmla="*/ 418 w 418"/>
                <a:gd name="T108" fmla="*/ 58 h 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8" h="58">
                  <a:moveTo>
                    <a:pt x="5" y="0"/>
                  </a:moveTo>
                  <a:lnTo>
                    <a:pt x="29" y="2"/>
                  </a:lnTo>
                  <a:lnTo>
                    <a:pt x="56" y="5"/>
                  </a:lnTo>
                  <a:lnTo>
                    <a:pt x="86" y="8"/>
                  </a:lnTo>
                  <a:lnTo>
                    <a:pt x="118" y="12"/>
                  </a:lnTo>
                  <a:lnTo>
                    <a:pt x="152" y="15"/>
                  </a:lnTo>
                  <a:lnTo>
                    <a:pt x="186" y="18"/>
                  </a:lnTo>
                  <a:lnTo>
                    <a:pt x="221" y="21"/>
                  </a:lnTo>
                  <a:lnTo>
                    <a:pt x="255" y="24"/>
                  </a:lnTo>
                  <a:lnTo>
                    <a:pt x="287" y="26"/>
                  </a:lnTo>
                  <a:lnTo>
                    <a:pt x="317" y="29"/>
                  </a:lnTo>
                  <a:lnTo>
                    <a:pt x="346" y="32"/>
                  </a:lnTo>
                  <a:lnTo>
                    <a:pt x="370" y="34"/>
                  </a:lnTo>
                  <a:lnTo>
                    <a:pt x="390" y="36"/>
                  </a:lnTo>
                  <a:lnTo>
                    <a:pt x="406" y="37"/>
                  </a:lnTo>
                  <a:lnTo>
                    <a:pt x="415" y="39"/>
                  </a:lnTo>
                  <a:lnTo>
                    <a:pt x="418" y="39"/>
                  </a:lnTo>
                  <a:lnTo>
                    <a:pt x="412" y="58"/>
                  </a:lnTo>
                  <a:lnTo>
                    <a:pt x="409" y="58"/>
                  </a:lnTo>
                  <a:lnTo>
                    <a:pt x="399" y="56"/>
                  </a:lnTo>
                  <a:lnTo>
                    <a:pt x="385" y="55"/>
                  </a:lnTo>
                  <a:lnTo>
                    <a:pt x="366" y="53"/>
                  </a:lnTo>
                  <a:lnTo>
                    <a:pt x="341" y="52"/>
                  </a:lnTo>
                  <a:lnTo>
                    <a:pt x="314" y="48"/>
                  </a:lnTo>
                  <a:lnTo>
                    <a:pt x="284" y="45"/>
                  </a:lnTo>
                  <a:lnTo>
                    <a:pt x="252" y="42"/>
                  </a:lnTo>
                  <a:lnTo>
                    <a:pt x="218" y="39"/>
                  </a:lnTo>
                  <a:lnTo>
                    <a:pt x="184" y="36"/>
                  </a:lnTo>
                  <a:lnTo>
                    <a:pt x="149" y="32"/>
                  </a:lnTo>
                  <a:lnTo>
                    <a:pt x="115" y="29"/>
                  </a:lnTo>
                  <a:lnTo>
                    <a:pt x="83" y="26"/>
                  </a:lnTo>
                  <a:lnTo>
                    <a:pt x="53" y="23"/>
                  </a:lnTo>
                  <a:lnTo>
                    <a:pt x="24" y="20"/>
                  </a:lnTo>
                  <a:lnTo>
                    <a:pt x="0" y="18"/>
                  </a:lnTo>
                  <a:lnTo>
                    <a:pt x="5" y="0"/>
                  </a:lnTo>
                  <a:close/>
                </a:path>
              </a:pathLst>
            </a:custGeom>
            <a:solidFill>
              <a:srgbClr val="7FBFFF"/>
            </a:solidFill>
            <a:ln w="9525">
              <a:noFill/>
              <a:round/>
              <a:headEnd/>
              <a:tailEnd/>
            </a:ln>
          </p:spPr>
          <p:txBody>
            <a:bodyPr/>
            <a:lstStyle/>
            <a:p>
              <a:endParaRPr lang="ru-RU"/>
            </a:p>
          </p:txBody>
        </p:sp>
        <p:sp>
          <p:nvSpPr>
            <p:cNvPr id="19" name="Freeform 25"/>
            <p:cNvSpPr>
              <a:spLocks/>
            </p:cNvSpPr>
            <p:nvPr/>
          </p:nvSpPr>
          <p:spPr bwMode="auto">
            <a:xfrm>
              <a:off x="592" y="2229"/>
              <a:ext cx="384" cy="301"/>
            </a:xfrm>
            <a:custGeom>
              <a:avLst/>
              <a:gdLst>
                <a:gd name="T0" fmla="*/ 191 w 384"/>
                <a:gd name="T1" fmla="*/ 301 h 301"/>
                <a:gd name="T2" fmla="*/ 153 w 384"/>
                <a:gd name="T3" fmla="*/ 298 h 301"/>
                <a:gd name="T4" fmla="*/ 117 w 384"/>
                <a:gd name="T5" fmla="*/ 290 h 301"/>
                <a:gd name="T6" fmla="*/ 85 w 384"/>
                <a:gd name="T7" fmla="*/ 276 h 301"/>
                <a:gd name="T8" fmla="*/ 56 w 384"/>
                <a:gd name="T9" fmla="*/ 257 h 301"/>
                <a:gd name="T10" fmla="*/ 34 w 384"/>
                <a:gd name="T11" fmla="*/ 236 h 301"/>
                <a:gd name="T12" fmla="*/ 15 w 384"/>
                <a:gd name="T13" fmla="*/ 210 h 301"/>
                <a:gd name="T14" fmla="*/ 3 w 384"/>
                <a:gd name="T15" fmla="*/ 181 h 301"/>
                <a:gd name="T16" fmla="*/ 0 w 384"/>
                <a:gd name="T17" fmla="*/ 151 h 301"/>
                <a:gd name="T18" fmla="*/ 3 w 384"/>
                <a:gd name="T19" fmla="*/ 120 h 301"/>
                <a:gd name="T20" fmla="*/ 15 w 384"/>
                <a:gd name="T21" fmla="*/ 91 h 301"/>
                <a:gd name="T22" fmla="*/ 34 w 384"/>
                <a:gd name="T23" fmla="*/ 66 h 301"/>
                <a:gd name="T24" fmla="*/ 56 w 384"/>
                <a:gd name="T25" fmla="*/ 43 h 301"/>
                <a:gd name="T26" fmla="*/ 85 w 384"/>
                <a:gd name="T27" fmla="*/ 26 h 301"/>
                <a:gd name="T28" fmla="*/ 117 w 384"/>
                <a:gd name="T29" fmla="*/ 11 h 301"/>
                <a:gd name="T30" fmla="*/ 153 w 384"/>
                <a:gd name="T31" fmla="*/ 3 h 301"/>
                <a:gd name="T32" fmla="*/ 191 w 384"/>
                <a:gd name="T33" fmla="*/ 0 h 301"/>
                <a:gd name="T34" fmla="*/ 230 w 384"/>
                <a:gd name="T35" fmla="*/ 3 h 301"/>
                <a:gd name="T36" fmla="*/ 267 w 384"/>
                <a:gd name="T37" fmla="*/ 11 h 301"/>
                <a:gd name="T38" fmla="*/ 299 w 384"/>
                <a:gd name="T39" fmla="*/ 26 h 301"/>
                <a:gd name="T40" fmla="*/ 327 w 384"/>
                <a:gd name="T41" fmla="*/ 43 h 301"/>
                <a:gd name="T42" fmla="*/ 350 w 384"/>
                <a:gd name="T43" fmla="*/ 66 h 301"/>
                <a:gd name="T44" fmla="*/ 369 w 384"/>
                <a:gd name="T45" fmla="*/ 91 h 301"/>
                <a:gd name="T46" fmla="*/ 380 w 384"/>
                <a:gd name="T47" fmla="*/ 120 h 301"/>
                <a:gd name="T48" fmla="*/ 384 w 384"/>
                <a:gd name="T49" fmla="*/ 151 h 301"/>
                <a:gd name="T50" fmla="*/ 380 w 384"/>
                <a:gd name="T51" fmla="*/ 181 h 301"/>
                <a:gd name="T52" fmla="*/ 369 w 384"/>
                <a:gd name="T53" fmla="*/ 210 h 301"/>
                <a:gd name="T54" fmla="*/ 350 w 384"/>
                <a:gd name="T55" fmla="*/ 236 h 301"/>
                <a:gd name="T56" fmla="*/ 327 w 384"/>
                <a:gd name="T57" fmla="*/ 257 h 301"/>
                <a:gd name="T58" fmla="*/ 299 w 384"/>
                <a:gd name="T59" fmla="*/ 276 h 301"/>
                <a:gd name="T60" fmla="*/ 267 w 384"/>
                <a:gd name="T61" fmla="*/ 290 h 301"/>
                <a:gd name="T62" fmla="*/ 230 w 384"/>
                <a:gd name="T63" fmla="*/ 298 h 301"/>
                <a:gd name="T64" fmla="*/ 191 w 384"/>
                <a:gd name="T65" fmla="*/ 301 h 30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84"/>
                <a:gd name="T100" fmla="*/ 0 h 301"/>
                <a:gd name="T101" fmla="*/ 384 w 384"/>
                <a:gd name="T102" fmla="*/ 301 h 30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84" h="301">
                  <a:moveTo>
                    <a:pt x="191" y="301"/>
                  </a:moveTo>
                  <a:lnTo>
                    <a:pt x="153" y="298"/>
                  </a:lnTo>
                  <a:lnTo>
                    <a:pt x="117" y="290"/>
                  </a:lnTo>
                  <a:lnTo>
                    <a:pt x="85" y="276"/>
                  </a:lnTo>
                  <a:lnTo>
                    <a:pt x="56" y="257"/>
                  </a:lnTo>
                  <a:lnTo>
                    <a:pt x="34" y="236"/>
                  </a:lnTo>
                  <a:lnTo>
                    <a:pt x="15" y="210"/>
                  </a:lnTo>
                  <a:lnTo>
                    <a:pt x="3" y="181"/>
                  </a:lnTo>
                  <a:lnTo>
                    <a:pt x="0" y="151"/>
                  </a:lnTo>
                  <a:lnTo>
                    <a:pt x="3" y="120"/>
                  </a:lnTo>
                  <a:lnTo>
                    <a:pt x="15" y="91"/>
                  </a:lnTo>
                  <a:lnTo>
                    <a:pt x="34" y="66"/>
                  </a:lnTo>
                  <a:lnTo>
                    <a:pt x="56" y="43"/>
                  </a:lnTo>
                  <a:lnTo>
                    <a:pt x="85" y="26"/>
                  </a:lnTo>
                  <a:lnTo>
                    <a:pt x="117" y="11"/>
                  </a:lnTo>
                  <a:lnTo>
                    <a:pt x="153" y="3"/>
                  </a:lnTo>
                  <a:lnTo>
                    <a:pt x="191" y="0"/>
                  </a:lnTo>
                  <a:lnTo>
                    <a:pt x="230" y="3"/>
                  </a:lnTo>
                  <a:lnTo>
                    <a:pt x="267" y="11"/>
                  </a:lnTo>
                  <a:lnTo>
                    <a:pt x="299" y="26"/>
                  </a:lnTo>
                  <a:lnTo>
                    <a:pt x="327" y="43"/>
                  </a:lnTo>
                  <a:lnTo>
                    <a:pt x="350" y="66"/>
                  </a:lnTo>
                  <a:lnTo>
                    <a:pt x="369" y="91"/>
                  </a:lnTo>
                  <a:lnTo>
                    <a:pt x="380" y="120"/>
                  </a:lnTo>
                  <a:lnTo>
                    <a:pt x="384" y="151"/>
                  </a:lnTo>
                  <a:lnTo>
                    <a:pt x="380" y="181"/>
                  </a:lnTo>
                  <a:lnTo>
                    <a:pt x="369" y="210"/>
                  </a:lnTo>
                  <a:lnTo>
                    <a:pt x="350" y="236"/>
                  </a:lnTo>
                  <a:lnTo>
                    <a:pt x="327" y="257"/>
                  </a:lnTo>
                  <a:lnTo>
                    <a:pt x="299" y="276"/>
                  </a:lnTo>
                  <a:lnTo>
                    <a:pt x="267" y="290"/>
                  </a:lnTo>
                  <a:lnTo>
                    <a:pt x="230" y="298"/>
                  </a:lnTo>
                  <a:lnTo>
                    <a:pt x="191" y="301"/>
                  </a:lnTo>
                  <a:close/>
                </a:path>
              </a:pathLst>
            </a:custGeom>
            <a:solidFill>
              <a:srgbClr val="7FBFFF"/>
            </a:solidFill>
            <a:ln w="9525">
              <a:noFill/>
              <a:round/>
              <a:headEnd/>
              <a:tailEnd/>
            </a:ln>
          </p:spPr>
          <p:txBody>
            <a:bodyPr/>
            <a:lstStyle/>
            <a:p>
              <a:endParaRPr lang="ru-RU"/>
            </a:p>
          </p:txBody>
        </p:sp>
        <p:sp>
          <p:nvSpPr>
            <p:cNvPr id="20" name="Freeform 26"/>
            <p:cNvSpPr>
              <a:spLocks/>
            </p:cNvSpPr>
            <p:nvPr/>
          </p:nvSpPr>
          <p:spPr bwMode="auto">
            <a:xfrm>
              <a:off x="2823" y="2012"/>
              <a:ext cx="541" cy="575"/>
            </a:xfrm>
            <a:custGeom>
              <a:avLst/>
              <a:gdLst>
                <a:gd name="T0" fmla="*/ 79 w 541"/>
                <a:gd name="T1" fmla="*/ 0 h 575"/>
                <a:gd name="T2" fmla="*/ 0 w 541"/>
                <a:gd name="T3" fmla="*/ 118 h 575"/>
                <a:gd name="T4" fmla="*/ 151 w 541"/>
                <a:gd name="T5" fmla="*/ 575 h 575"/>
                <a:gd name="T6" fmla="*/ 154 w 541"/>
                <a:gd name="T7" fmla="*/ 575 h 575"/>
                <a:gd name="T8" fmla="*/ 161 w 541"/>
                <a:gd name="T9" fmla="*/ 575 h 575"/>
                <a:gd name="T10" fmla="*/ 172 w 541"/>
                <a:gd name="T11" fmla="*/ 575 h 575"/>
                <a:gd name="T12" fmla="*/ 187 w 541"/>
                <a:gd name="T13" fmla="*/ 573 h 575"/>
                <a:gd name="T14" fmla="*/ 204 w 541"/>
                <a:gd name="T15" fmla="*/ 573 h 575"/>
                <a:gd name="T16" fmla="*/ 223 w 541"/>
                <a:gd name="T17" fmla="*/ 571 h 575"/>
                <a:gd name="T18" fmla="*/ 246 w 541"/>
                <a:gd name="T19" fmla="*/ 570 h 575"/>
                <a:gd name="T20" fmla="*/ 270 w 541"/>
                <a:gd name="T21" fmla="*/ 568 h 575"/>
                <a:gd name="T22" fmla="*/ 294 w 541"/>
                <a:gd name="T23" fmla="*/ 565 h 575"/>
                <a:gd name="T24" fmla="*/ 318 w 541"/>
                <a:gd name="T25" fmla="*/ 562 h 575"/>
                <a:gd name="T26" fmla="*/ 342 w 541"/>
                <a:gd name="T27" fmla="*/ 557 h 575"/>
                <a:gd name="T28" fmla="*/ 365 w 541"/>
                <a:gd name="T29" fmla="*/ 552 h 575"/>
                <a:gd name="T30" fmla="*/ 387 w 541"/>
                <a:gd name="T31" fmla="*/ 546 h 575"/>
                <a:gd name="T32" fmla="*/ 408 w 541"/>
                <a:gd name="T33" fmla="*/ 539 h 575"/>
                <a:gd name="T34" fmla="*/ 426 w 541"/>
                <a:gd name="T35" fmla="*/ 531 h 575"/>
                <a:gd name="T36" fmla="*/ 440 w 541"/>
                <a:gd name="T37" fmla="*/ 522 h 575"/>
                <a:gd name="T38" fmla="*/ 462 w 541"/>
                <a:gd name="T39" fmla="*/ 496 h 575"/>
                <a:gd name="T40" fmla="*/ 478 w 541"/>
                <a:gd name="T41" fmla="*/ 464 h 575"/>
                <a:gd name="T42" fmla="*/ 488 w 541"/>
                <a:gd name="T43" fmla="*/ 424 h 575"/>
                <a:gd name="T44" fmla="*/ 493 w 541"/>
                <a:gd name="T45" fmla="*/ 381 h 575"/>
                <a:gd name="T46" fmla="*/ 493 w 541"/>
                <a:gd name="T47" fmla="*/ 337 h 575"/>
                <a:gd name="T48" fmla="*/ 490 w 541"/>
                <a:gd name="T49" fmla="*/ 296 h 575"/>
                <a:gd name="T50" fmla="*/ 483 w 541"/>
                <a:gd name="T51" fmla="*/ 257 h 575"/>
                <a:gd name="T52" fmla="*/ 475 w 541"/>
                <a:gd name="T53" fmla="*/ 227 h 575"/>
                <a:gd name="T54" fmla="*/ 472 w 541"/>
                <a:gd name="T55" fmla="*/ 203 h 575"/>
                <a:gd name="T56" fmla="*/ 477 w 541"/>
                <a:gd name="T57" fmla="*/ 182 h 575"/>
                <a:gd name="T58" fmla="*/ 486 w 541"/>
                <a:gd name="T59" fmla="*/ 166 h 575"/>
                <a:gd name="T60" fmla="*/ 499 w 541"/>
                <a:gd name="T61" fmla="*/ 151 h 575"/>
                <a:gd name="T62" fmla="*/ 514 w 541"/>
                <a:gd name="T63" fmla="*/ 142 h 575"/>
                <a:gd name="T64" fmla="*/ 528 w 541"/>
                <a:gd name="T65" fmla="*/ 135 h 575"/>
                <a:gd name="T66" fmla="*/ 538 w 541"/>
                <a:gd name="T67" fmla="*/ 132 h 575"/>
                <a:gd name="T68" fmla="*/ 541 w 541"/>
                <a:gd name="T69" fmla="*/ 130 h 575"/>
                <a:gd name="T70" fmla="*/ 536 w 541"/>
                <a:gd name="T71" fmla="*/ 129 h 575"/>
                <a:gd name="T72" fmla="*/ 523 w 541"/>
                <a:gd name="T73" fmla="*/ 122 h 575"/>
                <a:gd name="T74" fmla="*/ 504 w 541"/>
                <a:gd name="T75" fmla="*/ 113 h 575"/>
                <a:gd name="T76" fmla="*/ 478 w 541"/>
                <a:gd name="T77" fmla="*/ 101 h 575"/>
                <a:gd name="T78" fmla="*/ 450 w 541"/>
                <a:gd name="T79" fmla="*/ 89 h 575"/>
                <a:gd name="T80" fmla="*/ 416 w 541"/>
                <a:gd name="T81" fmla="*/ 74 h 575"/>
                <a:gd name="T82" fmla="*/ 382 w 541"/>
                <a:gd name="T83" fmla="*/ 58 h 575"/>
                <a:gd name="T84" fmla="*/ 347 w 541"/>
                <a:gd name="T85" fmla="*/ 44 h 575"/>
                <a:gd name="T86" fmla="*/ 329 w 541"/>
                <a:gd name="T87" fmla="*/ 37 h 575"/>
                <a:gd name="T88" fmla="*/ 308 w 541"/>
                <a:gd name="T89" fmla="*/ 31 h 575"/>
                <a:gd name="T90" fmla="*/ 288 w 541"/>
                <a:gd name="T91" fmla="*/ 26 h 575"/>
                <a:gd name="T92" fmla="*/ 267 w 541"/>
                <a:gd name="T93" fmla="*/ 21 h 575"/>
                <a:gd name="T94" fmla="*/ 244 w 541"/>
                <a:gd name="T95" fmla="*/ 16 h 575"/>
                <a:gd name="T96" fmla="*/ 222 w 541"/>
                <a:gd name="T97" fmla="*/ 13 h 575"/>
                <a:gd name="T98" fmla="*/ 199 w 541"/>
                <a:gd name="T99" fmla="*/ 10 h 575"/>
                <a:gd name="T100" fmla="*/ 178 w 541"/>
                <a:gd name="T101" fmla="*/ 7 h 575"/>
                <a:gd name="T102" fmla="*/ 159 w 541"/>
                <a:gd name="T103" fmla="*/ 5 h 575"/>
                <a:gd name="T104" fmla="*/ 140 w 541"/>
                <a:gd name="T105" fmla="*/ 4 h 575"/>
                <a:gd name="T106" fmla="*/ 122 w 541"/>
                <a:gd name="T107" fmla="*/ 2 h 575"/>
                <a:gd name="T108" fmla="*/ 108 w 541"/>
                <a:gd name="T109" fmla="*/ 2 h 575"/>
                <a:gd name="T110" fmla="*/ 97 w 541"/>
                <a:gd name="T111" fmla="*/ 0 h 575"/>
                <a:gd name="T112" fmla="*/ 87 w 541"/>
                <a:gd name="T113" fmla="*/ 0 h 575"/>
                <a:gd name="T114" fmla="*/ 81 w 541"/>
                <a:gd name="T115" fmla="*/ 0 h 575"/>
                <a:gd name="T116" fmla="*/ 79 w 541"/>
                <a:gd name="T117" fmla="*/ 0 h 57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41"/>
                <a:gd name="T178" fmla="*/ 0 h 575"/>
                <a:gd name="T179" fmla="*/ 541 w 541"/>
                <a:gd name="T180" fmla="*/ 575 h 57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41" h="575">
                  <a:moveTo>
                    <a:pt x="79" y="0"/>
                  </a:moveTo>
                  <a:lnTo>
                    <a:pt x="0" y="118"/>
                  </a:lnTo>
                  <a:lnTo>
                    <a:pt x="151" y="575"/>
                  </a:lnTo>
                  <a:lnTo>
                    <a:pt x="154" y="575"/>
                  </a:lnTo>
                  <a:lnTo>
                    <a:pt x="161" y="575"/>
                  </a:lnTo>
                  <a:lnTo>
                    <a:pt x="172" y="575"/>
                  </a:lnTo>
                  <a:lnTo>
                    <a:pt x="187" y="573"/>
                  </a:lnTo>
                  <a:lnTo>
                    <a:pt x="204" y="573"/>
                  </a:lnTo>
                  <a:lnTo>
                    <a:pt x="223" y="571"/>
                  </a:lnTo>
                  <a:lnTo>
                    <a:pt x="246" y="570"/>
                  </a:lnTo>
                  <a:lnTo>
                    <a:pt x="270" y="568"/>
                  </a:lnTo>
                  <a:lnTo>
                    <a:pt x="294" y="565"/>
                  </a:lnTo>
                  <a:lnTo>
                    <a:pt x="318" y="562"/>
                  </a:lnTo>
                  <a:lnTo>
                    <a:pt x="342" y="557"/>
                  </a:lnTo>
                  <a:lnTo>
                    <a:pt x="365" y="552"/>
                  </a:lnTo>
                  <a:lnTo>
                    <a:pt x="387" y="546"/>
                  </a:lnTo>
                  <a:lnTo>
                    <a:pt x="408" y="539"/>
                  </a:lnTo>
                  <a:lnTo>
                    <a:pt x="426" y="531"/>
                  </a:lnTo>
                  <a:lnTo>
                    <a:pt x="440" y="522"/>
                  </a:lnTo>
                  <a:lnTo>
                    <a:pt x="462" y="496"/>
                  </a:lnTo>
                  <a:lnTo>
                    <a:pt x="478" y="464"/>
                  </a:lnTo>
                  <a:lnTo>
                    <a:pt x="488" y="424"/>
                  </a:lnTo>
                  <a:lnTo>
                    <a:pt x="493" y="381"/>
                  </a:lnTo>
                  <a:lnTo>
                    <a:pt x="493" y="337"/>
                  </a:lnTo>
                  <a:lnTo>
                    <a:pt x="490" y="296"/>
                  </a:lnTo>
                  <a:lnTo>
                    <a:pt x="483" y="257"/>
                  </a:lnTo>
                  <a:lnTo>
                    <a:pt x="475" y="227"/>
                  </a:lnTo>
                  <a:lnTo>
                    <a:pt x="472" y="203"/>
                  </a:lnTo>
                  <a:lnTo>
                    <a:pt x="477" y="182"/>
                  </a:lnTo>
                  <a:lnTo>
                    <a:pt x="486" y="166"/>
                  </a:lnTo>
                  <a:lnTo>
                    <a:pt x="499" y="151"/>
                  </a:lnTo>
                  <a:lnTo>
                    <a:pt x="514" y="142"/>
                  </a:lnTo>
                  <a:lnTo>
                    <a:pt x="528" y="135"/>
                  </a:lnTo>
                  <a:lnTo>
                    <a:pt x="538" y="132"/>
                  </a:lnTo>
                  <a:lnTo>
                    <a:pt x="541" y="130"/>
                  </a:lnTo>
                  <a:lnTo>
                    <a:pt x="536" y="129"/>
                  </a:lnTo>
                  <a:lnTo>
                    <a:pt x="523" y="122"/>
                  </a:lnTo>
                  <a:lnTo>
                    <a:pt x="504" y="113"/>
                  </a:lnTo>
                  <a:lnTo>
                    <a:pt x="478" y="101"/>
                  </a:lnTo>
                  <a:lnTo>
                    <a:pt x="450" y="89"/>
                  </a:lnTo>
                  <a:lnTo>
                    <a:pt x="416" y="74"/>
                  </a:lnTo>
                  <a:lnTo>
                    <a:pt x="382" y="58"/>
                  </a:lnTo>
                  <a:lnTo>
                    <a:pt x="347" y="44"/>
                  </a:lnTo>
                  <a:lnTo>
                    <a:pt x="329" y="37"/>
                  </a:lnTo>
                  <a:lnTo>
                    <a:pt x="308" y="31"/>
                  </a:lnTo>
                  <a:lnTo>
                    <a:pt x="288" y="26"/>
                  </a:lnTo>
                  <a:lnTo>
                    <a:pt x="267" y="21"/>
                  </a:lnTo>
                  <a:lnTo>
                    <a:pt x="244" y="16"/>
                  </a:lnTo>
                  <a:lnTo>
                    <a:pt x="222" y="13"/>
                  </a:lnTo>
                  <a:lnTo>
                    <a:pt x="199" y="10"/>
                  </a:lnTo>
                  <a:lnTo>
                    <a:pt x="178" y="7"/>
                  </a:lnTo>
                  <a:lnTo>
                    <a:pt x="159" y="5"/>
                  </a:lnTo>
                  <a:lnTo>
                    <a:pt x="140" y="4"/>
                  </a:lnTo>
                  <a:lnTo>
                    <a:pt x="122" y="2"/>
                  </a:lnTo>
                  <a:lnTo>
                    <a:pt x="108" y="2"/>
                  </a:lnTo>
                  <a:lnTo>
                    <a:pt x="97" y="0"/>
                  </a:lnTo>
                  <a:lnTo>
                    <a:pt x="87" y="0"/>
                  </a:lnTo>
                  <a:lnTo>
                    <a:pt x="81" y="0"/>
                  </a:lnTo>
                  <a:lnTo>
                    <a:pt x="79" y="0"/>
                  </a:lnTo>
                  <a:close/>
                </a:path>
              </a:pathLst>
            </a:custGeom>
            <a:solidFill>
              <a:srgbClr val="7FBFFF"/>
            </a:solidFill>
            <a:ln w="9525">
              <a:noFill/>
              <a:round/>
              <a:headEnd/>
              <a:tailEnd/>
            </a:ln>
          </p:spPr>
          <p:txBody>
            <a:bodyPr/>
            <a:lstStyle/>
            <a:p>
              <a:endParaRPr lang="ru-RU"/>
            </a:p>
          </p:txBody>
        </p:sp>
        <p:sp>
          <p:nvSpPr>
            <p:cNvPr id="21" name="Freeform 27"/>
            <p:cNvSpPr>
              <a:spLocks/>
            </p:cNvSpPr>
            <p:nvPr/>
          </p:nvSpPr>
          <p:spPr bwMode="auto">
            <a:xfrm>
              <a:off x="1298" y="1502"/>
              <a:ext cx="1963" cy="1157"/>
            </a:xfrm>
            <a:custGeom>
              <a:avLst/>
              <a:gdLst>
                <a:gd name="T0" fmla="*/ 942 w 1963"/>
                <a:gd name="T1" fmla="*/ 198 h 1157"/>
                <a:gd name="T2" fmla="*/ 901 w 1963"/>
                <a:gd name="T3" fmla="*/ 307 h 1157"/>
                <a:gd name="T4" fmla="*/ 930 w 1963"/>
                <a:gd name="T5" fmla="*/ 398 h 1157"/>
                <a:gd name="T6" fmla="*/ 1092 w 1963"/>
                <a:gd name="T7" fmla="*/ 459 h 1157"/>
                <a:gd name="T8" fmla="*/ 1259 w 1963"/>
                <a:gd name="T9" fmla="*/ 514 h 1157"/>
                <a:gd name="T10" fmla="*/ 1407 w 1963"/>
                <a:gd name="T11" fmla="*/ 542 h 1157"/>
                <a:gd name="T12" fmla="*/ 1474 w 1963"/>
                <a:gd name="T13" fmla="*/ 457 h 1157"/>
                <a:gd name="T14" fmla="*/ 1548 w 1963"/>
                <a:gd name="T15" fmla="*/ 477 h 1157"/>
                <a:gd name="T16" fmla="*/ 1599 w 1963"/>
                <a:gd name="T17" fmla="*/ 466 h 1157"/>
                <a:gd name="T18" fmla="*/ 1718 w 1963"/>
                <a:gd name="T19" fmla="*/ 491 h 1157"/>
                <a:gd name="T20" fmla="*/ 1833 w 1963"/>
                <a:gd name="T21" fmla="*/ 528 h 1157"/>
                <a:gd name="T22" fmla="*/ 1942 w 1963"/>
                <a:gd name="T23" fmla="*/ 579 h 1157"/>
                <a:gd name="T24" fmla="*/ 1875 w 1963"/>
                <a:gd name="T25" fmla="*/ 586 h 1157"/>
                <a:gd name="T26" fmla="*/ 1764 w 1963"/>
                <a:gd name="T27" fmla="*/ 560 h 1157"/>
                <a:gd name="T28" fmla="*/ 1654 w 1963"/>
                <a:gd name="T29" fmla="*/ 541 h 1157"/>
                <a:gd name="T30" fmla="*/ 1582 w 1963"/>
                <a:gd name="T31" fmla="*/ 565 h 1157"/>
                <a:gd name="T32" fmla="*/ 1546 w 1963"/>
                <a:gd name="T33" fmla="*/ 615 h 1157"/>
                <a:gd name="T34" fmla="*/ 1601 w 1963"/>
                <a:gd name="T35" fmla="*/ 616 h 1157"/>
                <a:gd name="T36" fmla="*/ 1676 w 1963"/>
                <a:gd name="T37" fmla="*/ 671 h 1157"/>
                <a:gd name="T38" fmla="*/ 1829 w 1963"/>
                <a:gd name="T39" fmla="*/ 746 h 1157"/>
                <a:gd name="T40" fmla="*/ 1944 w 1963"/>
                <a:gd name="T41" fmla="*/ 839 h 1157"/>
                <a:gd name="T42" fmla="*/ 1894 w 1963"/>
                <a:gd name="T43" fmla="*/ 1000 h 1157"/>
                <a:gd name="T44" fmla="*/ 1740 w 1963"/>
                <a:gd name="T45" fmla="*/ 1062 h 1157"/>
                <a:gd name="T46" fmla="*/ 1602 w 1963"/>
                <a:gd name="T47" fmla="*/ 1083 h 1157"/>
                <a:gd name="T48" fmla="*/ 1487 w 1963"/>
                <a:gd name="T49" fmla="*/ 1053 h 1157"/>
                <a:gd name="T50" fmla="*/ 1383 w 1963"/>
                <a:gd name="T51" fmla="*/ 998 h 1157"/>
                <a:gd name="T52" fmla="*/ 1315 w 1963"/>
                <a:gd name="T53" fmla="*/ 935 h 1157"/>
                <a:gd name="T54" fmla="*/ 1293 w 1963"/>
                <a:gd name="T55" fmla="*/ 897 h 1157"/>
                <a:gd name="T56" fmla="*/ 1269 w 1963"/>
                <a:gd name="T57" fmla="*/ 855 h 1157"/>
                <a:gd name="T58" fmla="*/ 1124 w 1963"/>
                <a:gd name="T59" fmla="*/ 952 h 1157"/>
                <a:gd name="T60" fmla="*/ 995 w 1963"/>
                <a:gd name="T61" fmla="*/ 1004 h 1157"/>
                <a:gd name="T62" fmla="*/ 906 w 1963"/>
                <a:gd name="T63" fmla="*/ 1017 h 1157"/>
                <a:gd name="T64" fmla="*/ 818 w 1963"/>
                <a:gd name="T65" fmla="*/ 1024 h 1157"/>
                <a:gd name="T66" fmla="*/ 725 w 1963"/>
                <a:gd name="T67" fmla="*/ 1049 h 1157"/>
                <a:gd name="T68" fmla="*/ 574 w 1963"/>
                <a:gd name="T69" fmla="*/ 1122 h 1157"/>
                <a:gd name="T70" fmla="*/ 464 w 1963"/>
                <a:gd name="T71" fmla="*/ 1110 h 1157"/>
                <a:gd name="T72" fmla="*/ 401 w 1963"/>
                <a:gd name="T73" fmla="*/ 1064 h 1157"/>
                <a:gd name="T74" fmla="*/ 306 w 1963"/>
                <a:gd name="T75" fmla="*/ 1086 h 1157"/>
                <a:gd name="T76" fmla="*/ 212 w 1963"/>
                <a:gd name="T77" fmla="*/ 1107 h 1157"/>
                <a:gd name="T78" fmla="*/ 124 w 1963"/>
                <a:gd name="T79" fmla="*/ 1144 h 1157"/>
                <a:gd name="T80" fmla="*/ 87 w 1963"/>
                <a:gd name="T81" fmla="*/ 1146 h 1157"/>
                <a:gd name="T82" fmla="*/ 119 w 1963"/>
                <a:gd name="T83" fmla="*/ 1070 h 1157"/>
                <a:gd name="T84" fmla="*/ 55 w 1963"/>
                <a:gd name="T85" fmla="*/ 1020 h 1157"/>
                <a:gd name="T86" fmla="*/ 37 w 1963"/>
                <a:gd name="T87" fmla="*/ 857 h 1157"/>
                <a:gd name="T88" fmla="*/ 148 w 1963"/>
                <a:gd name="T89" fmla="*/ 754 h 1157"/>
                <a:gd name="T90" fmla="*/ 229 w 1963"/>
                <a:gd name="T91" fmla="*/ 653 h 1157"/>
                <a:gd name="T92" fmla="*/ 324 w 1963"/>
                <a:gd name="T93" fmla="*/ 567 h 1157"/>
                <a:gd name="T94" fmla="*/ 550 w 1963"/>
                <a:gd name="T95" fmla="*/ 411 h 1157"/>
                <a:gd name="T96" fmla="*/ 650 w 1963"/>
                <a:gd name="T97" fmla="*/ 260 h 1157"/>
                <a:gd name="T98" fmla="*/ 749 w 1963"/>
                <a:gd name="T99" fmla="*/ 109 h 1157"/>
                <a:gd name="T100" fmla="*/ 861 w 1963"/>
                <a:gd name="T101" fmla="*/ 0 h 1157"/>
                <a:gd name="T102" fmla="*/ 932 w 1963"/>
                <a:gd name="T103" fmla="*/ 36 h 115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63"/>
                <a:gd name="T157" fmla="*/ 0 h 1157"/>
                <a:gd name="T158" fmla="*/ 1963 w 1963"/>
                <a:gd name="T159" fmla="*/ 1157 h 115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63" h="1157">
                  <a:moveTo>
                    <a:pt x="967" y="82"/>
                  </a:moveTo>
                  <a:lnTo>
                    <a:pt x="966" y="111"/>
                  </a:lnTo>
                  <a:lnTo>
                    <a:pt x="959" y="140"/>
                  </a:lnTo>
                  <a:lnTo>
                    <a:pt x="951" y="170"/>
                  </a:lnTo>
                  <a:lnTo>
                    <a:pt x="942" y="198"/>
                  </a:lnTo>
                  <a:lnTo>
                    <a:pt x="934" y="223"/>
                  </a:lnTo>
                  <a:lnTo>
                    <a:pt x="926" y="246"/>
                  </a:lnTo>
                  <a:lnTo>
                    <a:pt x="918" y="267"/>
                  </a:lnTo>
                  <a:lnTo>
                    <a:pt x="909" y="287"/>
                  </a:lnTo>
                  <a:lnTo>
                    <a:pt x="901" y="307"/>
                  </a:lnTo>
                  <a:lnTo>
                    <a:pt x="892" y="328"/>
                  </a:lnTo>
                  <a:lnTo>
                    <a:pt x="881" y="348"/>
                  </a:lnTo>
                  <a:lnTo>
                    <a:pt x="866" y="371"/>
                  </a:lnTo>
                  <a:lnTo>
                    <a:pt x="898" y="385"/>
                  </a:lnTo>
                  <a:lnTo>
                    <a:pt x="930" y="398"/>
                  </a:lnTo>
                  <a:lnTo>
                    <a:pt x="962" y="411"/>
                  </a:lnTo>
                  <a:lnTo>
                    <a:pt x="995" y="424"/>
                  </a:lnTo>
                  <a:lnTo>
                    <a:pt x="1027" y="437"/>
                  </a:lnTo>
                  <a:lnTo>
                    <a:pt x="1060" y="448"/>
                  </a:lnTo>
                  <a:lnTo>
                    <a:pt x="1092" y="459"/>
                  </a:lnTo>
                  <a:lnTo>
                    <a:pt x="1126" y="470"/>
                  </a:lnTo>
                  <a:lnTo>
                    <a:pt x="1160" y="482"/>
                  </a:lnTo>
                  <a:lnTo>
                    <a:pt x="1192" y="491"/>
                  </a:lnTo>
                  <a:lnTo>
                    <a:pt x="1225" y="502"/>
                  </a:lnTo>
                  <a:lnTo>
                    <a:pt x="1259" y="514"/>
                  </a:lnTo>
                  <a:lnTo>
                    <a:pt x="1291" y="523"/>
                  </a:lnTo>
                  <a:lnTo>
                    <a:pt x="1325" y="534"/>
                  </a:lnTo>
                  <a:lnTo>
                    <a:pt x="1359" y="546"/>
                  </a:lnTo>
                  <a:lnTo>
                    <a:pt x="1391" y="557"/>
                  </a:lnTo>
                  <a:lnTo>
                    <a:pt x="1407" y="542"/>
                  </a:lnTo>
                  <a:lnTo>
                    <a:pt x="1420" y="523"/>
                  </a:lnTo>
                  <a:lnTo>
                    <a:pt x="1432" y="504"/>
                  </a:lnTo>
                  <a:lnTo>
                    <a:pt x="1444" y="485"/>
                  </a:lnTo>
                  <a:lnTo>
                    <a:pt x="1458" y="469"/>
                  </a:lnTo>
                  <a:lnTo>
                    <a:pt x="1474" y="457"/>
                  </a:lnTo>
                  <a:lnTo>
                    <a:pt x="1495" y="456"/>
                  </a:lnTo>
                  <a:lnTo>
                    <a:pt x="1521" y="462"/>
                  </a:lnTo>
                  <a:lnTo>
                    <a:pt x="1529" y="469"/>
                  </a:lnTo>
                  <a:lnTo>
                    <a:pt x="1538" y="474"/>
                  </a:lnTo>
                  <a:lnTo>
                    <a:pt x="1548" y="477"/>
                  </a:lnTo>
                  <a:lnTo>
                    <a:pt x="1558" y="478"/>
                  </a:lnTo>
                  <a:lnTo>
                    <a:pt x="1569" y="478"/>
                  </a:lnTo>
                  <a:lnTo>
                    <a:pt x="1580" y="475"/>
                  </a:lnTo>
                  <a:lnTo>
                    <a:pt x="1590" y="472"/>
                  </a:lnTo>
                  <a:lnTo>
                    <a:pt x="1599" y="466"/>
                  </a:lnTo>
                  <a:lnTo>
                    <a:pt x="1623" y="470"/>
                  </a:lnTo>
                  <a:lnTo>
                    <a:pt x="1647" y="475"/>
                  </a:lnTo>
                  <a:lnTo>
                    <a:pt x="1671" y="480"/>
                  </a:lnTo>
                  <a:lnTo>
                    <a:pt x="1695" y="485"/>
                  </a:lnTo>
                  <a:lnTo>
                    <a:pt x="1718" y="491"/>
                  </a:lnTo>
                  <a:lnTo>
                    <a:pt x="1742" y="498"/>
                  </a:lnTo>
                  <a:lnTo>
                    <a:pt x="1766" y="504"/>
                  </a:lnTo>
                  <a:lnTo>
                    <a:pt x="1789" y="512"/>
                  </a:lnTo>
                  <a:lnTo>
                    <a:pt x="1811" y="520"/>
                  </a:lnTo>
                  <a:lnTo>
                    <a:pt x="1833" y="528"/>
                  </a:lnTo>
                  <a:lnTo>
                    <a:pt x="1856" y="536"/>
                  </a:lnTo>
                  <a:lnTo>
                    <a:pt x="1878" y="546"/>
                  </a:lnTo>
                  <a:lnTo>
                    <a:pt x="1901" y="557"/>
                  </a:lnTo>
                  <a:lnTo>
                    <a:pt x="1922" y="568"/>
                  </a:lnTo>
                  <a:lnTo>
                    <a:pt x="1942" y="579"/>
                  </a:lnTo>
                  <a:lnTo>
                    <a:pt x="1963" y="592"/>
                  </a:lnTo>
                  <a:lnTo>
                    <a:pt x="1941" y="592"/>
                  </a:lnTo>
                  <a:lnTo>
                    <a:pt x="1918" y="592"/>
                  </a:lnTo>
                  <a:lnTo>
                    <a:pt x="1896" y="589"/>
                  </a:lnTo>
                  <a:lnTo>
                    <a:pt x="1875" y="586"/>
                  </a:lnTo>
                  <a:lnTo>
                    <a:pt x="1853" y="581"/>
                  </a:lnTo>
                  <a:lnTo>
                    <a:pt x="1830" y="576"/>
                  </a:lnTo>
                  <a:lnTo>
                    <a:pt x="1808" y="571"/>
                  </a:lnTo>
                  <a:lnTo>
                    <a:pt x="1787" y="565"/>
                  </a:lnTo>
                  <a:lnTo>
                    <a:pt x="1764" y="560"/>
                  </a:lnTo>
                  <a:lnTo>
                    <a:pt x="1742" y="554"/>
                  </a:lnTo>
                  <a:lnTo>
                    <a:pt x="1720" y="549"/>
                  </a:lnTo>
                  <a:lnTo>
                    <a:pt x="1699" y="546"/>
                  </a:lnTo>
                  <a:lnTo>
                    <a:pt x="1676" y="542"/>
                  </a:lnTo>
                  <a:lnTo>
                    <a:pt x="1654" y="541"/>
                  </a:lnTo>
                  <a:lnTo>
                    <a:pt x="1633" y="539"/>
                  </a:lnTo>
                  <a:lnTo>
                    <a:pt x="1610" y="541"/>
                  </a:lnTo>
                  <a:lnTo>
                    <a:pt x="1601" y="549"/>
                  </a:lnTo>
                  <a:lnTo>
                    <a:pt x="1591" y="557"/>
                  </a:lnTo>
                  <a:lnTo>
                    <a:pt x="1582" y="565"/>
                  </a:lnTo>
                  <a:lnTo>
                    <a:pt x="1574" y="573"/>
                  </a:lnTo>
                  <a:lnTo>
                    <a:pt x="1566" y="583"/>
                  </a:lnTo>
                  <a:lnTo>
                    <a:pt x="1559" y="592"/>
                  </a:lnTo>
                  <a:lnTo>
                    <a:pt x="1553" y="603"/>
                  </a:lnTo>
                  <a:lnTo>
                    <a:pt x="1546" y="615"/>
                  </a:lnTo>
                  <a:lnTo>
                    <a:pt x="1558" y="613"/>
                  </a:lnTo>
                  <a:lnTo>
                    <a:pt x="1569" y="613"/>
                  </a:lnTo>
                  <a:lnTo>
                    <a:pt x="1580" y="613"/>
                  </a:lnTo>
                  <a:lnTo>
                    <a:pt x="1590" y="615"/>
                  </a:lnTo>
                  <a:lnTo>
                    <a:pt x="1601" y="616"/>
                  </a:lnTo>
                  <a:lnTo>
                    <a:pt x="1612" y="619"/>
                  </a:lnTo>
                  <a:lnTo>
                    <a:pt x="1622" y="623"/>
                  </a:lnTo>
                  <a:lnTo>
                    <a:pt x="1633" y="628"/>
                  </a:lnTo>
                  <a:lnTo>
                    <a:pt x="1652" y="650"/>
                  </a:lnTo>
                  <a:lnTo>
                    <a:pt x="1676" y="671"/>
                  </a:lnTo>
                  <a:lnTo>
                    <a:pt x="1703" y="688"/>
                  </a:lnTo>
                  <a:lnTo>
                    <a:pt x="1732" y="703"/>
                  </a:lnTo>
                  <a:lnTo>
                    <a:pt x="1764" y="717"/>
                  </a:lnTo>
                  <a:lnTo>
                    <a:pt x="1797" y="732"/>
                  </a:lnTo>
                  <a:lnTo>
                    <a:pt x="1829" y="746"/>
                  </a:lnTo>
                  <a:lnTo>
                    <a:pt x="1859" y="761"/>
                  </a:lnTo>
                  <a:lnTo>
                    <a:pt x="1886" y="777"/>
                  </a:lnTo>
                  <a:lnTo>
                    <a:pt x="1910" y="794"/>
                  </a:lnTo>
                  <a:lnTo>
                    <a:pt x="1930" y="815"/>
                  </a:lnTo>
                  <a:lnTo>
                    <a:pt x="1944" y="839"/>
                  </a:lnTo>
                  <a:lnTo>
                    <a:pt x="1951" y="866"/>
                  </a:lnTo>
                  <a:lnTo>
                    <a:pt x="1951" y="899"/>
                  </a:lnTo>
                  <a:lnTo>
                    <a:pt x="1941" y="935"/>
                  </a:lnTo>
                  <a:lnTo>
                    <a:pt x="1922" y="977"/>
                  </a:lnTo>
                  <a:lnTo>
                    <a:pt x="1894" y="1000"/>
                  </a:lnTo>
                  <a:lnTo>
                    <a:pt x="1867" y="1019"/>
                  </a:lnTo>
                  <a:lnTo>
                    <a:pt x="1837" y="1032"/>
                  </a:lnTo>
                  <a:lnTo>
                    <a:pt x="1805" y="1043"/>
                  </a:lnTo>
                  <a:lnTo>
                    <a:pt x="1772" y="1053"/>
                  </a:lnTo>
                  <a:lnTo>
                    <a:pt x="1740" y="1062"/>
                  </a:lnTo>
                  <a:lnTo>
                    <a:pt x="1707" y="1073"/>
                  </a:lnTo>
                  <a:lnTo>
                    <a:pt x="1676" y="1085"/>
                  </a:lnTo>
                  <a:lnTo>
                    <a:pt x="1651" y="1086"/>
                  </a:lnTo>
                  <a:lnTo>
                    <a:pt x="1626" y="1085"/>
                  </a:lnTo>
                  <a:lnTo>
                    <a:pt x="1602" y="1083"/>
                  </a:lnTo>
                  <a:lnTo>
                    <a:pt x="1578" y="1080"/>
                  </a:lnTo>
                  <a:lnTo>
                    <a:pt x="1554" y="1075"/>
                  </a:lnTo>
                  <a:lnTo>
                    <a:pt x="1532" y="1069"/>
                  </a:lnTo>
                  <a:lnTo>
                    <a:pt x="1509" y="1061"/>
                  </a:lnTo>
                  <a:lnTo>
                    <a:pt x="1487" y="1053"/>
                  </a:lnTo>
                  <a:lnTo>
                    <a:pt x="1464" y="1043"/>
                  </a:lnTo>
                  <a:lnTo>
                    <a:pt x="1444" y="1033"/>
                  </a:lnTo>
                  <a:lnTo>
                    <a:pt x="1423" y="1022"/>
                  </a:lnTo>
                  <a:lnTo>
                    <a:pt x="1402" y="1011"/>
                  </a:lnTo>
                  <a:lnTo>
                    <a:pt x="1383" y="998"/>
                  </a:lnTo>
                  <a:lnTo>
                    <a:pt x="1362" y="984"/>
                  </a:lnTo>
                  <a:lnTo>
                    <a:pt x="1344" y="971"/>
                  </a:lnTo>
                  <a:lnTo>
                    <a:pt x="1325" y="956"/>
                  </a:lnTo>
                  <a:lnTo>
                    <a:pt x="1320" y="947"/>
                  </a:lnTo>
                  <a:lnTo>
                    <a:pt x="1315" y="935"/>
                  </a:lnTo>
                  <a:lnTo>
                    <a:pt x="1314" y="926"/>
                  </a:lnTo>
                  <a:lnTo>
                    <a:pt x="1320" y="916"/>
                  </a:lnTo>
                  <a:lnTo>
                    <a:pt x="1312" y="910"/>
                  </a:lnTo>
                  <a:lnTo>
                    <a:pt x="1302" y="903"/>
                  </a:lnTo>
                  <a:lnTo>
                    <a:pt x="1293" y="897"/>
                  </a:lnTo>
                  <a:lnTo>
                    <a:pt x="1283" y="891"/>
                  </a:lnTo>
                  <a:lnTo>
                    <a:pt x="1277" y="884"/>
                  </a:lnTo>
                  <a:lnTo>
                    <a:pt x="1270" y="876"/>
                  </a:lnTo>
                  <a:lnTo>
                    <a:pt x="1267" y="866"/>
                  </a:lnTo>
                  <a:lnTo>
                    <a:pt x="1269" y="855"/>
                  </a:lnTo>
                  <a:lnTo>
                    <a:pt x="1240" y="873"/>
                  </a:lnTo>
                  <a:lnTo>
                    <a:pt x="1211" y="891"/>
                  </a:lnTo>
                  <a:lnTo>
                    <a:pt x="1182" y="911"/>
                  </a:lnTo>
                  <a:lnTo>
                    <a:pt x="1153" y="932"/>
                  </a:lnTo>
                  <a:lnTo>
                    <a:pt x="1124" y="952"/>
                  </a:lnTo>
                  <a:lnTo>
                    <a:pt x="1094" y="971"/>
                  </a:lnTo>
                  <a:lnTo>
                    <a:pt x="1063" y="985"/>
                  </a:lnTo>
                  <a:lnTo>
                    <a:pt x="1031" y="998"/>
                  </a:lnTo>
                  <a:lnTo>
                    <a:pt x="1014" y="1001"/>
                  </a:lnTo>
                  <a:lnTo>
                    <a:pt x="995" y="1004"/>
                  </a:lnTo>
                  <a:lnTo>
                    <a:pt x="977" y="1008"/>
                  </a:lnTo>
                  <a:lnTo>
                    <a:pt x="959" y="1009"/>
                  </a:lnTo>
                  <a:lnTo>
                    <a:pt x="942" y="1012"/>
                  </a:lnTo>
                  <a:lnTo>
                    <a:pt x="924" y="1016"/>
                  </a:lnTo>
                  <a:lnTo>
                    <a:pt x="906" y="1017"/>
                  </a:lnTo>
                  <a:lnTo>
                    <a:pt x="889" y="1019"/>
                  </a:lnTo>
                  <a:lnTo>
                    <a:pt x="871" y="1022"/>
                  </a:lnTo>
                  <a:lnTo>
                    <a:pt x="853" y="1022"/>
                  </a:lnTo>
                  <a:lnTo>
                    <a:pt x="836" y="1024"/>
                  </a:lnTo>
                  <a:lnTo>
                    <a:pt x="818" y="1024"/>
                  </a:lnTo>
                  <a:lnTo>
                    <a:pt x="800" y="1022"/>
                  </a:lnTo>
                  <a:lnTo>
                    <a:pt x="783" y="1022"/>
                  </a:lnTo>
                  <a:lnTo>
                    <a:pt x="765" y="1020"/>
                  </a:lnTo>
                  <a:lnTo>
                    <a:pt x="746" y="1017"/>
                  </a:lnTo>
                  <a:lnTo>
                    <a:pt x="725" y="1049"/>
                  </a:lnTo>
                  <a:lnTo>
                    <a:pt x="701" y="1073"/>
                  </a:lnTo>
                  <a:lnTo>
                    <a:pt x="672" y="1091"/>
                  </a:lnTo>
                  <a:lnTo>
                    <a:pt x="642" y="1105"/>
                  </a:lnTo>
                  <a:lnTo>
                    <a:pt x="608" y="1115"/>
                  </a:lnTo>
                  <a:lnTo>
                    <a:pt x="574" y="1122"/>
                  </a:lnTo>
                  <a:lnTo>
                    <a:pt x="539" y="1126"/>
                  </a:lnTo>
                  <a:lnTo>
                    <a:pt x="505" y="1130"/>
                  </a:lnTo>
                  <a:lnTo>
                    <a:pt x="491" y="1123"/>
                  </a:lnTo>
                  <a:lnTo>
                    <a:pt x="478" y="1117"/>
                  </a:lnTo>
                  <a:lnTo>
                    <a:pt x="464" y="1110"/>
                  </a:lnTo>
                  <a:lnTo>
                    <a:pt x="451" y="1102"/>
                  </a:lnTo>
                  <a:lnTo>
                    <a:pt x="438" y="1094"/>
                  </a:lnTo>
                  <a:lnTo>
                    <a:pt x="425" y="1085"/>
                  </a:lnTo>
                  <a:lnTo>
                    <a:pt x="412" y="1075"/>
                  </a:lnTo>
                  <a:lnTo>
                    <a:pt x="401" y="1064"/>
                  </a:lnTo>
                  <a:lnTo>
                    <a:pt x="382" y="1070"/>
                  </a:lnTo>
                  <a:lnTo>
                    <a:pt x="363" y="1075"/>
                  </a:lnTo>
                  <a:lnTo>
                    <a:pt x="343" y="1080"/>
                  </a:lnTo>
                  <a:lnTo>
                    <a:pt x="324" y="1083"/>
                  </a:lnTo>
                  <a:lnTo>
                    <a:pt x="306" y="1086"/>
                  </a:lnTo>
                  <a:lnTo>
                    <a:pt x="287" y="1091"/>
                  </a:lnTo>
                  <a:lnTo>
                    <a:pt x="268" y="1094"/>
                  </a:lnTo>
                  <a:lnTo>
                    <a:pt x="249" y="1097"/>
                  </a:lnTo>
                  <a:lnTo>
                    <a:pt x="231" y="1102"/>
                  </a:lnTo>
                  <a:lnTo>
                    <a:pt x="212" y="1107"/>
                  </a:lnTo>
                  <a:lnTo>
                    <a:pt x="194" y="1112"/>
                  </a:lnTo>
                  <a:lnTo>
                    <a:pt x="176" y="1118"/>
                  </a:lnTo>
                  <a:lnTo>
                    <a:pt x="159" y="1126"/>
                  </a:lnTo>
                  <a:lnTo>
                    <a:pt x="141" y="1134"/>
                  </a:lnTo>
                  <a:lnTo>
                    <a:pt x="124" y="1144"/>
                  </a:lnTo>
                  <a:lnTo>
                    <a:pt x="107" y="1155"/>
                  </a:lnTo>
                  <a:lnTo>
                    <a:pt x="99" y="1157"/>
                  </a:lnTo>
                  <a:lnTo>
                    <a:pt x="93" y="1157"/>
                  </a:lnTo>
                  <a:lnTo>
                    <a:pt x="88" y="1152"/>
                  </a:lnTo>
                  <a:lnTo>
                    <a:pt x="87" y="1146"/>
                  </a:lnTo>
                  <a:lnTo>
                    <a:pt x="91" y="1130"/>
                  </a:lnTo>
                  <a:lnTo>
                    <a:pt x="96" y="1115"/>
                  </a:lnTo>
                  <a:lnTo>
                    <a:pt x="103" y="1101"/>
                  </a:lnTo>
                  <a:lnTo>
                    <a:pt x="111" y="1085"/>
                  </a:lnTo>
                  <a:lnTo>
                    <a:pt x="119" y="1070"/>
                  </a:lnTo>
                  <a:lnTo>
                    <a:pt x="127" y="1056"/>
                  </a:lnTo>
                  <a:lnTo>
                    <a:pt x="136" y="1043"/>
                  </a:lnTo>
                  <a:lnTo>
                    <a:pt x="144" y="1028"/>
                  </a:lnTo>
                  <a:lnTo>
                    <a:pt x="95" y="1033"/>
                  </a:lnTo>
                  <a:lnTo>
                    <a:pt x="55" y="1020"/>
                  </a:lnTo>
                  <a:lnTo>
                    <a:pt x="24" y="996"/>
                  </a:lnTo>
                  <a:lnTo>
                    <a:pt x="6" y="964"/>
                  </a:lnTo>
                  <a:lnTo>
                    <a:pt x="0" y="927"/>
                  </a:lnTo>
                  <a:lnTo>
                    <a:pt x="10" y="891"/>
                  </a:lnTo>
                  <a:lnTo>
                    <a:pt x="37" y="857"/>
                  </a:lnTo>
                  <a:lnTo>
                    <a:pt x="80" y="831"/>
                  </a:lnTo>
                  <a:lnTo>
                    <a:pt x="98" y="812"/>
                  </a:lnTo>
                  <a:lnTo>
                    <a:pt x="115" y="794"/>
                  </a:lnTo>
                  <a:lnTo>
                    <a:pt x="132" y="773"/>
                  </a:lnTo>
                  <a:lnTo>
                    <a:pt x="148" y="754"/>
                  </a:lnTo>
                  <a:lnTo>
                    <a:pt x="164" y="733"/>
                  </a:lnTo>
                  <a:lnTo>
                    <a:pt x="180" y="713"/>
                  </a:lnTo>
                  <a:lnTo>
                    <a:pt x="197" y="693"/>
                  </a:lnTo>
                  <a:lnTo>
                    <a:pt x="213" y="672"/>
                  </a:lnTo>
                  <a:lnTo>
                    <a:pt x="229" y="653"/>
                  </a:lnTo>
                  <a:lnTo>
                    <a:pt x="247" y="634"/>
                  </a:lnTo>
                  <a:lnTo>
                    <a:pt x="265" y="616"/>
                  </a:lnTo>
                  <a:lnTo>
                    <a:pt x="284" y="599"/>
                  </a:lnTo>
                  <a:lnTo>
                    <a:pt x="303" y="583"/>
                  </a:lnTo>
                  <a:lnTo>
                    <a:pt x="324" y="567"/>
                  </a:lnTo>
                  <a:lnTo>
                    <a:pt x="346" y="554"/>
                  </a:lnTo>
                  <a:lnTo>
                    <a:pt x="369" y="541"/>
                  </a:lnTo>
                  <a:lnTo>
                    <a:pt x="507" y="469"/>
                  </a:lnTo>
                  <a:lnTo>
                    <a:pt x="529" y="440"/>
                  </a:lnTo>
                  <a:lnTo>
                    <a:pt x="550" y="411"/>
                  </a:lnTo>
                  <a:lnTo>
                    <a:pt x="571" y="382"/>
                  </a:lnTo>
                  <a:lnTo>
                    <a:pt x="592" y="352"/>
                  </a:lnTo>
                  <a:lnTo>
                    <a:pt x="611" y="321"/>
                  </a:lnTo>
                  <a:lnTo>
                    <a:pt x="630" y="291"/>
                  </a:lnTo>
                  <a:lnTo>
                    <a:pt x="650" y="260"/>
                  </a:lnTo>
                  <a:lnTo>
                    <a:pt x="669" y="230"/>
                  </a:lnTo>
                  <a:lnTo>
                    <a:pt x="688" y="199"/>
                  </a:lnTo>
                  <a:lnTo>
                    <a:pt x="707" y="169"/>
                  </a:lnTo>
                  <a:lnTo>
                    <a:pt x="728" y="138"/>
                  </a:lnTo>
                  <a:lnTo>
                    <a:pt x="749" y="109"/>
                  </a:lnTo>
                  <a:lnTo>
                    <a:pt x="772" y="81"/>
                  </a:lnTo>
                  <a:lnTo>
                    <a:pt x="794" y="53"/>
                  </a:lnTo>
                  <a:lnTo>
                    <a:pt x="820" y="26"/>
                  </a:lnTo>
                  <a:lnTo>
                    <a:pt x="845" y="0"/>
                  </a:lnTo>
                  <a:lnTo>
                    <a:pt x="861" y="0"/>
                  </a:lnTo>
                  <a:lnTo>
                    <a:pt x="877" y="4"/>
                  </a:lnTo>
                  <a:lnTo>
                    <a:pt x="892" y="8"/>
                  </a:lnTo>
                  <a:lnTo>
                    <a:pt x="906" y="16"/>
                  </a:lnTo>
                  <a:lnTo>
                    <a:pt x="919" y="26"/>
                  </a:lnTo>
                  <a:lnTo>
                    <a:pt x="932" y="36"/>
                  </a:lnTo>
                  <a:lnTo>
                    <a:pt x="945" y="48"/>
                  </a:lnTo>
                  <a:lnTo>
                    <a:pt x="958" y="60"/>
                  </a:lnTo>
                  <a:lnTo>
                    <a:pt x="967" y="82"/>
                  </a:lnTo>
                  <a:close/>
                </a:path>
              </a:pathLst>
            </a:custGeom>
            <a:solidFill>
              <a:srgbClr val="000000"/>
            </a:solidFill>
            <a:ln w="9525">
              <a:noFill/>
              <a:round/>
              <a:headEnd/>
              <a:tailEnd/>
            </a:ln>
          </p:spPr>
          <p:txBody>
            <a:bodyPr/>
            <a:lstStyle/>
            <a:p>
              <a:endParaRPr lang="ru-RU"/>
            </a:p>
          </p:txBody>
        </p:sp>
        <p:sp>
          <p:nvSpPr>
            <p:cNvPr id="22" name="Freeform 28"/>
            <p:cNvSpPr>
              <a:spLocks/>
            </p:cNvSpPr>
            <p:nvPr/>
          </p:nvSpPr>
          <p:spPr bwMode="auto">
            <a:xfrm>
              <a:off x="1875" y="1544"/>
              <a:ext cx="337" cy="430"/>
            </a:xfrm>
            <a:custGeom>
              <a:avLst/>
              <a:gdLst>
                <a:gd name="T0" fmla="*/ 337 w 337"/>
                <a:gd name="T1" fmla="*/ 31 h 430"/>
                <a:gd name="T2" fmla="*/ 320 w 337"/>
                <a:gd name="T3" fmla="*/ 56 h 430"/>
                <a:gd name="T4" fmla="*/ 302 w 337"/>
                <a:gd name="T5" fmla="*/ 83 h 430"/>
                <a:gd name="T6" fmla="*/ 284 w 337"/>
                <a:gd name="T7" fmla="*/ 109 h 430"/>
                <a:gd name="T8" fmla="*/ 267 w 337"/>
                <a:gd name="T9" fmla="*/ 135 h 430"/>
                <a:gd name="T10" fmla="*/ 251 w 337"/>
                <a:gd name="T11" fmla="*/ 160 h 430"/>
                <a:gd name="T12" fmla="*/ 235 w 337"/>
                <a:gd name="T13" fmla="*/ 186 h 430"/>
                <a:gd name="T14" fmla="*/ 217 w 337"/>
                <a:gd name="T15" fmla="*/ 212 h 430"/>
                <a:gd name="T16" fmla="*/ 201 w 337"/>
                <a:gd name="T17" fmla="*/ 237 h 430"/>
                <a:gd name="T18" fmla="*/ 183 w 337"/>
                <a:gd name="T19" fmla="*/ 261 h 430"/>
                <a:gd name="T20" fmla="*/ 166 w 337"/>
                <a:gd name="T21" fmla="*/ 287 h 430"/>
                <a:gd name="T22" fmla="*/ 148 w 337"/>
                <a:gd name="T23" fmla="*/ 311 h 430"/>
                <a:gd name="T24" fmla="*/ 130 w 337"/>
                <a:gd name="T25" fmla="*/ 335 h 430"/>
                <a:gd name="T26" fmla="*/ 113 w 337"/>
                <a:gd name="T27" fmla="*/ 359 h 430"/>
                <a:gd name="T28" fmla="*/ 93 w 337"/>
                <a:gd name="T29" fmla="*/ 383 h 430"/>
                <a:gd name="T30" fmla="*/ 73 w 337"/>
                <a:gd name="T31" fmla="*/ 407 h 430"/>
                <a:gd name="T32" fmla="*/ 52 w 337"/>
                <a:gd name="T33" fmla="*/ 430 h 430"/>
                <a:gd name="T34" fmla="*/ 47 w 337"/>
                <a:gd name="T35" fmla="*/ 425 h 430"/>
                <a:gd name="T36" fmla="*/ 41 w 337"/>
                <a:gd name="T37" fmla="*/ 420 h 430"/>
                <a:gd name="T38" fmla="*/ 34 w 337"/>
                <a:gd name="T39" fmla="*/ 417 h 430"/>
                <a:gd name="T40" fmla="*/ 28 w 337"/>
                <a:gd name="T41" fmla="*/ 412 h 430"/>
                <a:gd name="T42" fmla="*/ 21 w 337"/>
                <a:gd name="T43" fmla="*/ 409 h 430"/>
                <a:gd name="T44" fmla="*/ 15 w 337"/>
                <a:gd name="T45" fmla="*/ 406 h 430"/>
                <a:gd name="T46" fmla="*/ 7 w 337"/>
                <a:gd name="T47" fmla="*/ 403 h 430"/>
                <a:gd name="T48" fmla="*/ 0 w 337"/>
                <a:gd name="T49" fmla="*/ 399 h 430"/>
                <a:gd name="T50" fmla="*/ 18 w 337"/>
                <a:gd name="T51" fmla="*/ 375 h 430"/>
                <a:gd name="T52" fmla="*/ 36 w 337"/>
                <a:gd name="T53" fmla="*/ 350 h 430"/>
                <a:gd name="T54" fmla="*/ 52 w 337"/>
                <a:gd name="T55" fmla="*/ 326 h 430"/>
                <a:gd name="T56" fmla="*/ 68 w 337"/>
                <a:gd name="T57" fmla="*/ 302 h 430"/>
                <a:gd name="T58" fmla="*/ 84 w 337"/>
                <a:gd name="T59" fmla="*/ 276 h 430"/>
                <a:gd name="T60" fmla="*/ 100 w 337"/>
                <a:gd name="T61" fmla="*/ 252 h 430"/>
                <a:gd name="T62" fmla="*/ 114 w 337"/>
                <a:gd name="T63" fmla="*/ 226 h 430"/>
                <a:gd name="T64" fmla="*/ 130 w 337"/>
                <a:gd name="T65" fmla="*/ 202 h 430"/>
                <a:gd name="T66" fmla="*/ 145 w 337"/>
                <a:gd name="T67" fmla="*/ 176 h 430"/>
                <a:gd name="T68" fmla="*/ 161 w 337"/>
                <a:gd name="T69" fmla="*/ 151 h 430"/>
                <a:gd name="T70" fmla="*/ 175 w 337"/>
                <a:gd name="T71" fmla="*/ 127 h 430"/>
                <a:gd name="T72" fmla="*/ 191 w 337"/>
                <a:gd name="T73" fmla="*/ 101 h 430"/>
                <a:gd name="T74" fmla="*/ 207 w 337"/>
                <a:gd name="T75" fmla="*/ 75 h 430"/>
                <a:gd name="T76" fmla="*/ 223 w 337"/>
                <a:gd name="T77" fmla="*/ 50 h 430"/>
                <a:gd name="T78" fmla="*/ 239 w 337"/>
                <a:gd name="T79" fmla="*/ 26 h 430"/>
                <a:gd name="T80" fmla="*/ 257 w 337"/>
                <a:gd name="T81" fmla="*/ 0 h 430"/>
                <a:gd name="T82" fmla="*/ 267 w 337"/>
                <a:gd name="T83" fmla="*/ 3 h 430"/>
                <a:gd name="T84" fmla="*/ 278 w 337"/>
                <a:gd name="T85" fmla="*/ 6 h 430"/>
                <a:gd name="T86" fmla="*/ 288 w 337"/>
                <a:gd name="T87" fmla="*/ 10 h 430"/>
                <a:gd name="T88" fmla="*/ 297 w 337"/>
                <a:gd name="T89" fmla="*/ 13 h 430"/>
                <a:gd name="T90" fmla="*/ 308 w 337"/>
                <a:gd name="T91" fmla="*/ 18 h 430"/>
                <a:gd name="T92" fmla="*/ 318 w 337"/>
                <a:gd name="T93" fmla="*/ 21 h 430"/>
                <a:gd name="T94" fmla="*/ 328 w 337"/>
                <a:gd name="T95" fmla="*/ 26 h 430"/>
                <a:gd name="T96" fmla="*/ 337 w 337"/>
                <a:gd name="T97" fmla="*/ 31 h 4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7"/>
                <a:gd name="T148" fmla="*/ 0 h 430"/>
                <a:gd name="T149" fmla="*/ 337 w 337"/>
                <a:gd name="T150" fmla="*/ 430 h 4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7" h="430">
                  <a:moveTo>
                    <a:pt x="337" y="31"/>
                  </a:moveTo>
                  <a:lnTo>
                    <a:pt x="320" y="56"/>
                  </a:lnTo>
                  <a:lnTo>
                    <a:pt x="302" y="83"/>
                  </a:lnTo>
                  <a:lnTo>
                    <a:pt x="284" y="109"/>
                  </a:lnTo>
                  <a:lnTo>
                    <a:pt x="267" y="135"/>
                  </a:lnTo>
                  <a:lnTo>
                    <a:pt x="251" y="160"/>
                  </a:lnTo>
                  <a:lnTo>
                    <a:pt x="235" y="186"/>
                  </a:lnTo>
                  <a:lnTo>
                    <a:pt x="217" y="212"/>
                  </a:lnTo>
                  <a:lnTo>
                    <a:pt x="201" y="237"/>
                  </a:lnTo>
                  <a:lnTo>
                    <a:pt x="183" y="261"/>
                  </a:lnTo>
                  <a:lnTo>
                    <a:pt x="166" y="287"/>
                  </a:lnTo>
                  <a:lnTo>
                    <a:pt x="148" y="311"/>
                  </a:lnTo>
                  <a:lnTo>
                    <a:pt x="130" y="335"/>
                  </a:lnTo>
                  <a:lnTo>
                    <a:pt x="113" y="359"/>
                  </a:lnTo>
                  <a:lnTo>
                    <a:pt x="93" y="383"/>
                  </a:lnTo>
                  <a:lnTo>
                    <a:pt x="73" y="407"/>
                  </a:lnTo>
                  <a:lnTo>
                    <a:pt x="52" y="430"/>
                  </a:lnTo>
                  <a:lnTo>
                    <a:pt x="47" y="425"/>
                  </a:lnTo>
                  <a:lnTo>
                    <a:pt x="41" y="420"/>
                  </a:lnTo>
                  <a:lnTo>
                    <a:pt x="34" y="417"/>
                  </a:lnTo>
                  <a:lnTo>
                    <a:pt x="28" y="412"/>
                  </a:lnTo>
                  <a:lnTo>
                    <a:pt x="21" y="409"/>
                  </a:lnTo>
                  <a:lnTo>
                    <a:pt x="15" y="406"/>
                  </a:lnTo>
                  <a:lnTo>
                    <a:pt x="7" y="403"/>
                  </a:lnTo>
                  <a:lnTo>
                    <a:pt x="0" y="399"/>
                  </a:lnTo>
                  <a:lnTo>
                    <a:pt x="18" y="375"/>
                  </a:lnTo>
                  <a:lnTo>
                    <a:pt x="36" y="350"/>
                  </a:lnTo>
                  <a:lnTo>
                    <a:pt x="52" y="326"/>
                  </a:lnTo>
                  <a:lnTo>
                    <a:pt x="68" y="302"/>
                  </a:lnTo>
                  <a:lnTo>
                    <a:pt x="84" y="276"/>
                  </a:lnTo>
                  <a:lnTo>
                    <a:pt x="100" y="252"/>
                  </a:lnTo>
                  <a:lnTo>
                    <a:pt x="114" y="226"/>
                  </a:lnTo>
                  <a:lnTo>
                    <a:pt x="130" y="202"/>
                  </a:lnTo>
                  <a:lnTo>
                    <a:pt x="145" y="176"/>
                  </a:lnTo>
                  <a:lnTo>
                    <a:pt x="161" y="151"/>
                  </a:lnTo>
                  <a:lnTo>
                    <a:pt x="175" y="127"/>
                  </a:lnTo>
                  <a:lnTo>
                    <a:pt x="191" y="101"/>
                  </a:lnTo>
                  <a:lnTo>
                    <a:pt x="207" y="75"/>
                  </a:lnTo>
                  <a:lnTo>
                    <a:pt x="223" y="50"/>
                  </a:lnTo>
                  <a:lnTo>
                    <a:pt x="239" y="26"/>
                  </a:lnTo>
                  <a:lnTo>
                    <a:pt x="257" y="0"/>
                  </a:lnTo>
                  <a:lnTo>
                    <a:pt x="267" y="3"/>
                  </a:lnTo>
                  <a:lnTo>
                    <a:pt x="278" y="6"/>
                  </a:lnTo>
                  <a:lnTo>
                    <a:pt x="288" y="10"/>
                  </a:lnTo>
                  <a:lnTo>
                    <a:pt x="297" y="13"/>
                  </a:lnTo>
                  <a:lnTo>
                    <a:pt x="308" y="18"/>
                  </a:lnTo>
                  <a:lnTo>
                    <a:pt x="318" y="21"/>
                  </a:lnTo>
                  <a:lnTo>
                    <a:pt x="328" y="26"/>
                  </a:lnTo>
                  <a:lnTo>
                    <a:pt x="337" y="31"/>
                  </a:lnTo>
                  <a:close/>
                </a:path>
              </a:pathLst>
            </a:custGeom>
            <a:solidFill>
              <a:srgbClr val="7FBFFF"/>
            </a:solidFill>
            <a:ln w="9525">
              <a:noFill/>
              <a:round/>
              <a:headEnd/>
              <a:tailEnd/>
            </a:ln>
          </p:spPr>
          <p:txBody>
            <a:bodyPr/>
            <a:lstStyle/>
            <a:p>
              <a:endParaRPr lang="ru-RU"/>
            </a:p>
          </p:txBody>
        </p:sp>
        <p:sp>
          <p:nvSpPr>
            <p:cNvPr id="23" name="Freeform 29"/>
            <p:cNvSpPr>
              <a:spLocks/>
            </p:cNvSpPr>
            <p:nvPr/>
          </p:nvSpPr>
          <p:spPr bwMode="auto">
            <a:xfrm>
              <a:off x="2042" y="1621"/>
              <a:ext cx="182" cy="295"/>
            </a:xfrm>
            <a:custGeom>
              <a:avLst/>
              <a:gdLst>
                <a:gd name="T0" fmla="*/ 0 w 182"/>
                <a:gd name="T1" fmla="*/ 295 h 295"/>
                <a:gd name="T2" fmla="*/ 10 w 182"/>
                <a:gd name="T3" fmla="*/ 266 h 295"/>
                <a:gd name="T4" fmla="*/ 26 w 182"/>
                <a:gd name="T5" fmla="*/ 233 h 295"/>
                <a:gd name="T6" fmla="*/ 47 w 182"/>
                <a:gd name="T7" fmla="*/ 197 h 295"/>
                <a:gd name="T8" fmla="*/ 71 w 182"/>
                <a:gd name="T9" fmla="*/ 157 h 295"/>
                <a:gd name="T10" fmla="*/ 98 w 182"/>
                <a:gd name="T11" fmla="*/ 117 h 295"/>
                <a:gd name="T12" fmla="*/ 125 w 182"/>
                <a:gd name="T13" fmla="*/ 77 h 295"/>
                <a:gd name="T14" fmla="*/ 154 w 182"/>
                <a:gd name="T15" fmla="*/ 39 h 295"/>
                <a:gd name="T16" fmla="*/ 182 w 182"/>
                <a:gd name="T17" fmla="*/ 0 h 295"/>
                <a:gd name="T18" fmla="*/ 167 w 182"/>
                <a:gd name="T19" fmla="*/ 43 h 295"/>
                <a:gd name="T20" fmla="*/ 148 w 182"/>
                <a:gd name="T21" fmla="*/ 83 h 295"/>
                <a:gd name="T22" fmla="*/ 125 w 182"/>
                <a:gd name="T23" fmla="*/ 122 h 295"/>
                <a:gd name="T24" fmla="*/ 103 w 182"/>
                <a:gd name="T25" fmla="*/ 157 h 295"/>
                <a:gd name="T26" fmla="*/ 77 w 182"/>
                <a:gd name="T27" fmla="*/ 191 h 295"/>
                <a:gd name="T28" fmla="*/ 52 w 182"/>
                <a:gd name="T29" fmla="*/ 226 h 295"/>
                <a:gd name="T30" fmla="*/ 26 w 182"/>
                <a:gd name="T31" fmla="*/ 260 h 295"/>
                <a:gd name="T32" fmla="*/ 0 w 182"/>
                <a:gd name="T33" fmla="*/ 295 h 2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2"/>
                <a:gd name="T52" fmla="*/ 0 h 295"/>
                <a:gd name="T53" fmla="*/ 182 w 182"/>
                <a:gd name="T54" fmla="*/ 295 h 2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2" h="295">
                  <a:moveTo>
                    <a:pt x="0" y="295"/>
                  </a:moveTo>
                  <a:lnTo>
                    <a:pt x="10" y="266"/>
                  </a:lnTo>
                  <a:lnTo>
                    <a:pt x="26" y="233"/>
                  </a:lnTo>
                  <a:lnTo>
                    <a:pt x="47" y="197"/>
                  </a:lnTo>
                  <a:lnTo>
                    <a:pt x="71" y="157"/>
                  </a:lnTo>
                  <a:lnTo>
                    <a:pt x="98" y="117"/>
                  </a:lnTo>
                  <a:lnTo>
                    <a:pt x="125" y="77"/>
                  </a:lnTo>
                  <a:lnTo>
                    <a:pt x="154" y="39"/>
                  </a:lnTo>
                  <a:lnTo>
                    <a:pt x="182" y="0"/>
                  </a:lnTo>
                  <a:lnTo>
                    <a:pt x="167" y="43"/>
                  </a:lnTo>
                  <a:lnTo>
                    <a:pt x="148" y="83"/>
                  </a:lnTo>
                  <a:lnTo>
                    <a:pt x="125" y="122"/>
                  </a:lnTo>
                  <a:lnTo>
                    <a:pt x="103" y="157"/>
                  </a:lnTo>
                  <a:lnTo>
                    <a:pt x="77" y="191"/>
                  </a:lnTo>
                  <a:lnTo>
                    <a:pt x="52" y="226"/>
                  </a:lnTo>
                  <a:lnTo>
                    <a:pt x="26" y="260"/>
                  </a:lnTo>
                  <a:lnTo>
                    <a:pt x="0" y="295"/>
                  </a:lnTo>
                  <a:close/>
                </a:path>
              </a:pathLst>
            </a:custGeom>
            <a:solidFill>
              <a:srgbClr val="FFFFFF"/>
            </a:solidFill>
            <a:ln w="9525">
              <a:noFill/>
              <a:round/>
              <a:headEnd/>
              <a:tailEnd/>
            </a:ln>
          </p:spPr>
          <p:txBody>
            <a:bodyPr/>
            <a:lstStyle/>
            <a:p>
              <a:endParaRPr lang="ru-RU"/>
            </a:p>
          </p:txBody>
        </p:sp>
        <p:sp>
          <p:nvSpPr>
            <p:cNvPr id="24" name="Freeform 30"/>
            <p:cNvSpPr>
              <a:spLocks/>
            </p:cNvSpPr>
            <p:nvPr/>
          </p:nvSpPr>
          <p:spPr bwMode="auto">
            <a:xfrm>
              <a:off x="1513" y="2213"/>
              <a:ext cx="1062" cy="311"/>
            </a:xfrm>
            <a:custGeom>
              <a:avLst/>
              <a:gdLst>
                <a:gd name="T0" fmla="*/ 1062 w 1062"/>
                <a:gd name="T1" fmla="*/ 66 h 311"/>
                <a:gd name="T2" fmla="*/ 1059 w 1062"/>
                <a:gd name="T3" fmla="*/ 75 h 311"/>
                <a:gd name="T4" fmla="*/ 1055 w 1062"/>
                <a:gd name="T5" fmla="*/ 87 h 311"/>
                <a:gd name="T6" fmla="*/ 1054 w 1062"/>
                <a:gd name="T7" fmla="*/ 96 h 311"/>
                <a:gd name="T8" fmla="*/ 1052 w 1062"/>
                <a:gd name="T9" fmla="*/ 107 h 311"/>
                <a:gd name="T10" fmla="*/ 1030 w 1062"/>
                <a:gd name="T11" fmla="*/ 123 h 311"/>
                <a:gd name="T12" fmla="*/ 1007 w 1062"/>
                <a:gd name="T13" fmla="*/ 138 h 311"/>
                <a:gd name="T14" fmla="*/ 985 w 1062"/>
                <a:gd name="T15" fmla="*/ 152 h 311"/>
                <a:gd name="T16" fmla="*/ 961 w 1062"/>
                <a:gd name="T17" fmla="*/ 167 h 311"/>
                <a:gd name="T18" fmla="*/ 938 w 1062"/>
                <a:gd name="T19" fmla="*/ 180 h 311"/>
                <a:gd name="T20" fmla="*/ 914 w 1062"/>
                <a:gd name="T21" fmla="*/ 192 h 311"/>
                <a:gd name="T22" fmla="*/ 890 w 1062"/>
                <a:gd name="T23" fmla="*/ 205 h 311"/>
                <a:gd name="T24" fmla="*/ 866 w 1062"/>
                <a:gd name="T25" fmla="*/ 216 h 311"/>
                <a:gd name="T26" fmla="*/ 840 w 1062"/>
                <a:gd name="T27" fmla="*/ 226 h 311"/>
                <a:gd name="T28" fmla="*/ 816 w 1062"/>
                <a:gd name="T29" fmla="*/ 236 h 311"/>
                <a:gd name="T30" fmla="*/ 791 w 1062"/>
                <a:gd name="T31" fmla="*/ 245 h 311"/>
                <a:gd name="T32" fmla="*/ 763 w 1062"/>
                <a:gd name="T33" fmla="*/ 252 h 311"/>
                <a:gd name="T34" fmla="*/ 738 w 1062"/>
                <a:gd name="T35" fmla="*/ 258 h 311"/>
                <a:gd name="T36" fmla="*/ 711 w 1062"/>
                <a:gd name="T37" fmla="*/ 263 h 311"/>
                <a:gd name="T38" fmla="*/ 683 w 1062"/>
                <a:gd name="T39" fmla="*/ 266 h 311"/>
                <a:gd name="T40" fmla="*/ 656 w 1062"/>
                <a:gd name="T41" fmla="*/ 268 h 311"/>
                <a:gd name="T42" fmla="*/ 634 w 1062"/>
                <a:gd name="T43" fmla="*/ 266 h 311"/>
                <a:gd name="T44" fmla="*/ 611 w 1062"/>
                <a:gd name="T45" fmla="*/ 263 h 311"/>
                <a:gd name="T46" fmla="*/ 589 w 1062"/>
                <a:gd name="T47" fmla="*/ 261 h 311"/>
                <a:gd name="T48" fmla="*/ 566 w 1062"/>
                <a:gd name="T49" fmla="*/ 261 h 311"/>
                <a:gd name="T50" fmla="*/ 544 w 1062"/>
                <a:gd name="T51" fmla="*/ 260 h 311"/>
                <a:gd name="T52" fmla="*/ 521 w 1062"/>
                <a:gd name="T53" fmla="*/ 260 h 311"/>
                <a:gd name="T54" fmla="*/ 499 w 1062"/>
                <a:gd name="T55" fmla="*/ 260 h 311"/>
                <a:gd name="T56" fmla="*/ 476 w 1062"/>
                <a:gd name="T57" fmla="*/ 260 h 311"/>
                <a:gd name="T58" fmla="*/ 454 w 1062"/>
                <a:gd name="T59" fmla="*/ 261 h 311"/>
                <a:gd name="T60" fmla="*/ 431 w 1062"/>
                <a:gd name="T61" fmla="*/ 265 h 311"/>
                <a:gd name="T62" fmla="*/ 409 w 1062"/>
                <a:gd name="T63" fmla="*/ 266 h 311"/>
                <a:gd name="T64" fmla="*/ 388 w 1062"/>
                <a:gd name="T65" fmla="*/ 269 h 311"/>
                <a:gd name="T66" fmla="*/ 366 w 1062"/>
                <a:gd name="T67" fmla="*/ 274 h 311"/>
                <a:gd name="T68" fmla="*/ 345 w 1062"/>
                <a:gd name="T69" fmla="*/ 279 h 311"/>
                <a:gd name="T70" fmla="*/ 324 w 1062"/>
                <a:gd name="T71" fmla="*/ 285 h 311"/>
                <a:gd name="T72" fmla="*/ 303 w 1062"/>
                <a:gd name="T73" fmla="*/ 292 h 311"/>
                <a:gd name="T74" fmla="*/ 277 w 1062"/>
                <a:gd name="T75" fmla="*/ 298 h 311"/>
                <a:gd name="T76" fmla="*/ 253 w 1062"/>
                <a:gd name="T77" fmla="*/ 301 h 311"/>
                <a:gd name="T78" fmla="*/ 231 w 1062"/>
                <a:gd name="T79" fmla="*/ 301 h 311"/>
                <a:gd name="T80" fmla="*/ 208 w 1062"/>
                <a:gd name="T81" fmla="*/ 301 h 311"/>
                <a:gd name="T82" fmla="*/ 186 w 1062"/>
                <a:gd name="T83" fmla="*/ 300 h 311"/>
                <a:gd name="T84" fmla="*/ 162 w 1062"/>
                <a:gd name="T85" fmla="*/ 298 h 311"/>
                <a:gd name="T86" fmla="*/ 138 w 1062"/>
                <a:gd name="T87" fmla="*/ 297 h 311"/>
                <a:gd name="T88" fmla="*/ 112 w 1062"/>
                <a:gd name="T89" fmla="*/ 297 h 311"/>
                <a:gd name="T90" fmla="*/ 99 w 1062"/>
                <a:gd name="T91" fmla="*/ 300 h 311"/>
                <a:gd name="T92" fmla="*/ 87 w 1062"/>
                <a:gd name="T93" fmla="*/ 301 h 311"/>
                <a:gd name="T94" fmla="*/ 74 w 1062"/>
                <a:gd name="T95" fmla="*/ 305 h 311"/>
                <a:gd name="T96" fmla="*/ 61 w 1062"/>
                <a:gd name="T97" fmla="*/ 306 h 311"/>
                <a:gd name="T98" fmla="*/ 46 w 1062"/>
                <a:gd name="T99" fmla="*/ 308 h 311"/>
                <a:gd name="T100" fmla="*/ 34 w 1062"/>
                <a:gd name="T101" fmla="*/ 309 h 311"/>
                <a:gd name="T102" fmla="*/ 19 w 1062"/>
                <a:gd name="T103" fmla="*/ 311 h 311"/>
                <a:gd name="T104" fmla="*/ 5 w 1062"/>
                <a:gd name="T105" fmla="*/ 311 h 311"/>
                <a:gd name="T106" fmla="*/ 3 w 1062"/>
                <a:gd name="T107" fmla="*/ 306 h 311"/>
                <a:gd name="T108" fmla="*/ 2 w 1062"/>
                <a:gd name="T109" fmla="*/ 303 h 311"/>
                <a:gd name="T110" fmla="*/ 0 w 1062"/>
                <a:gd name="T111" fmla="*/ 298 h 311"/>
                <a:gd name="T112" fmla="*/ 0 w 1062"/>
                <a:gd name="T113" fmla="*/ 295 h 311"/>
                <a:gd name="T114" fmla="*/ 175 w 1062"/>
                <a:gd name="T115" fmla="*/ 207 h 311"/>
                <a:gd name="T116" fmla="*/ 719 w 1062"/>
                <a:gd name="T117" fmla="*/ 66 h 311"/>
                <a:gd name="T118" fmla="*/ 959 w 1062"/>
                <a:gd name="T119" fmla="*/ 0 h 311"/>
                <a:gd name="T120" fmla="*/ 1062 w 1062"/>
                <a:gd name="T121" fmla="*/ 66 h 3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62"/>
                <a:gd name="T184" fmla="*/ 0 h 311"/>
                <a:gd name="T185" fmla="*/ 1062 w 1062"/>
                <a:gd name="T186" fmla="*/ 311 h 3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62" h="311">
                  <a:moveTo>
                    <a:pt x="1062" y="66"/>
                  </a:moveTo>
                  <a:lnTo>
                    <a:pt x="1059" y="75"/>
                  </a:lnTo>
                  <a:lnTo>
                    <a:pt x="1055" y="87"/>
                  </a:lnTo>
                  <a:lnTo>
                    <a:pt x="1054" y="96"/>
                  </a:lnTo>
                  <a:lnTo>
                    <a:pt x="1052" y="107"/>
                  </a:lnTo>
                  <a:lnTo>
                    <a:pt x="1030" y="123"/>
                  </a:lnTo>
                  <a:lnTo>
                    <a:pt x="1007" y="138"/>
                  </a:lnTo>
                  <a:lnTo>
                    <a:pt x="985" y="152"/>
                  </a:lnTo>
                  <a:lnTo>
                    <a:pt x="961" y="167"/>
                  </a:lnTo>
                  <a:lnTo>
                    <a:pt x="938" y="180"/>
                  </a:lnTo>
                  <a:lnTo>
                    <a:pt x="914" y="192"/>
                  </a:lnTo>
                  <a:lnTo>
                    <a:pt x="890" y="205"/>
                  </a:lnTo>
                  <a:lnTo>
                    <a:pt x="866" y="216"/>
                  </a:lnTo>
                  <a:lnTo>
                    <a:pt x="840" y="226"/>
                  </a:lnTo>
                  <a:lnTo>
                    <a:pt x="816" y="236"/>
                  </a:lnTo>
                  <a:lnTo>
                    <a:pt x="791" y="245"/>
                  </a:lnTo>
                  <a:lnTo>
                    <a:pt x="763" y="252"/>
                  </a:lnTo>
                  <a:lnTo>
                    <a:pt x="738" y="258"/>
                  </a:lnTo>
                  <a:lnTo>
                    <a:pt x="711" y="263"/>
                  </a:lnTo>
                  <a:lnTo>
                    <a:pt x="683" y="266"/>
                  </a:lnTo>
                  <a:lnTo>
                    <a:pt x="656" y="268"/>
                  </a:lnTo>
                  <a:lnTo>
                    <a:pt x="634" y="266"/>
                  </a:lnTo>
                  <a:lnTo>
                    <a:pt x="611" y="263"/>
                  </a:lnTo>
                  <a:lnTo>
                    <a:pt x="589" y="261"/>
                  </a:lnTo>
                  <a:lnTo>
                    <a:pt x="566" y="261"/>
                  </a:lnTo>
                  <a:lnTo>
                    <a:pt x="544" y="260"/>
                  </a:lnTo>
                  <a:lnTo>
                    <a:pt x="521" y="260"/>
                  </a:lnTo>
                  <a:lnTo>
                    <a:pt x="499" y="260"/>
                  </a:lnTo>
                  <a:lnTo>
                    <a:pt x="476" y="260"/>
                  </a:lnTo>
                  <a:lnTo>
                    <a:pt x="454" y="261"/>
                  </a:lnTo>
                  <a:lnTo>
                    <a:pt x="431" y="265"/>
                  </a:lnTo>
                  <a:lnTo>
                    <a:pt x="409" y="266"/>
                  </a:lnTo>
                  <a:lnTo>
                    <a:pt x="388" y="269"/>
                  </a:lnTo>
                  <a:lnTo>
                    <a:pt x="366" y="274"/>
                  </a:lnTo>
                  <a:lnTo>
                    <a:pt x="345" y="279"/>
                  </a:lnTo>
                  <a:lnTo>
                    <a:pt x="324" y="285"/>
                  </a:lnTo>
                  <a:lnTo>
                    <a:pt x="303" y="292"/>
                  </a:lnTo>
                  <a:lnTo>
                    <a:pt x="277" y="298"/>
                  </a:lnTo>
                  <a:lnTo>
                    <a:pt x="253" y="301"/>
                  </a:lnTo>
                  <a:lnTo>
                    <a:pt x="231" y="301"/>
                  </a:lnTo>
                  <a:lnTo>
                    <a:pt x="208" y="301"/>
                  </a:lnTo>
                  <a:lnTo>
                    <a:pt x="186" y="300"/>
                  </a:lnTo>
                  <a:lnTo>
                    <a:pt x="162" y="298"/>
                  </a:lnTo>
                  <a:lnTo>
                    <a:pt x="138" y="297"/>
                  </a:lnTo>
                  <a:lnTo>
                    <a:pt x="112" y="297"/>
                  </a:lnTo>
                  <a:lnTo>
                    <a:pt x="99" y="300"/>
                  </a:lnTo>
                  <a:lnTo>
                    <a:pt x="87" y="301"/>
                  </a:lnTo>
                  <a:lnTo>
                    <a:pt x="74" y="305"/>
                  </a:lnTo>
                  <a:lnTo>
                    <a:pt x="61" y="306"/>
                  </a:lnTo>
                  <a:lnTo>
                    <a:pt x="46" y="308"/>
                  </a:lnTo>
                  <a:lnTo>
                    <a:pt x="34" y="309"/>
                  </a:lnTo>
                  <a:lnTo>
                    <a:pt x="19" y="311"/>
                  </a:lnTo>
                  <a:lnTo>
                    <a:pt x="5" y="311"/>
                  </a:lnTo>
                  <a:lnTo>
                    <a:pt x="3" y="306"/>
                  </a:lnTo>
                  <a:lnTo>
                    <a:pt x="2" y="303"/>
                  </a:lnTo>
                  <a:lnTo>
                    <a:pt x="0" y="298"/>
                  </a:lnTo>
                  <a:lnTo>
                    <a:pt x="0" y="295"/>
                  </a:lnTo>
                  <a:lnTo>
                    <a:pt x="175" y="207"/>
                  </a:lnTo>
                  <a:lnTo>
                    <a:pt x="719" y="66"/>
                  </a:lnTo>
                  <a:lnTo>
                    <a:pt x="959" y="0"/>
                  </a:lnTo>
                  <a:lnTo>
                    <a:pt x="1062" y="66"/>
                  </a:lnTo>
                  <a:close/>
                </a:path>
              </a:pathLst>
            </a:custGeom>
            <a:solidFill>
              <a:srgbClr val="7FBFFF"/>
            </a:solidFill>
            <a:ln w="9525">
              <a:noFill/>
              <a:round/>
              <a:headEnd/>
              <a:tailEnd/>
            </a:ln>
          </p:spPr>
          <p:txBody>
            <a:bodyPr/>
            <a:lstStyle/>
            <a:p>
              <a:endParaRPr lang="ru-RU"/>
            </a:p>
          </p:txBody>
        </p:sp>
        <p:sp>
          <p:nvSpPr>
            <p:cNvPr id="25" name="Freeform 31"/>
            <p:cNvSpPr>
              <a:spLocks/>
            </p:cNvSpPr>
            <p:nvPr/>
          </p:nvSpPr>
          <p:spPr bwMode="auto">
            <a:xfrm>
              <a:off x="1513" y="1937"/>
              <a:ext cx="1152" cy="571"/>
            </a:xfrm>
            <a:custGeom>
              <a:avLst/>
              <a:gdLst>
                <a:gd name="T0" fmla="*/ 1070 w 1152"/>
                <a:gd name="T1" fmla="*/ 318 h 571"/>
                <a:gd name="T2" fmla="*/ 1089 w 1152"/>
                <a:gd name="T3" fmla="*/ 269 h 571"/>
                <a:gd name="T4" fmla="*/ 1113 w 1152"/>
                <a:gd name="T5" fmla="*/ 225 h 571"/>
                <a:gd name="T6" fmla="*/ 1139 w 1152"/>
                <a:gd name="T7" fmla="*/ 180 h 571"/>
                <a:gd name="T8" fmla="*/ 1116 w 1152"/>
                <a:gd name="T9" fmla="*/ 149 h 571"/>
                <a:gd name="T10" fmla="*/ 1047 w 1152"/>
                <a:gd name="T11" fmla="*/ 130 h 571"/>
                <a:gd name="T12" fmla="*/ 978 w 1152"/>
                <a:gd name="T13" fmla="*/ 109 h 571"/>
                <a:gd name="T14" fmla="*/ 909 w 1152"/>
                <a:gd name="T15" fmla="*/ 88 h 571"/>
                <a:gd name="T16" fmla="*/ 840 w 1152"/>
                <a:gd name="T17" fmla="*/ 66 h 571"/>
                <a:gd name="T18" fmla="*/ 771 w 1152"/>
                <a:gd name="T19" fmla="*/ 43 h 571"/>
                <a:gd name="T20" fmla="*/ 703 w 1152"/>
                <a:gd name="T21" fmla="*/ 24 h 571"/>
                <a:gd name="T22" fmla="*/ 635 w 1152"/>
                <a:gd name="T23" fmla="*/ 6 h 571"/>
                <a:gd name="T24" fmla="*/ 587 w 1152"/>
                <a:gd name="T25" fmla="*/ 14 h 571"/>
                <a:gd name="T26" fmla="*/ 555 w 1152"/>
                <a:gd name="T27" fmla="*/ 32 h 571"/>
                <a:gd name="T28" fmla="*/ 520 w 1152"/>
                <a:gd name="T29" fmla="*/ 40 h 571"/>
                <a:gd name="T30" fmla="*/ 481 w 1152"/>
                <a:gd name="T31" fmla="*/ 47 h 571"/>
                <a:gd name="T32" fmla="*/ 443 w 1152"/>
                <a:gd name="T33" fmla="*/ 77 h 571"/>
                <a:gd name="T34" fmla="*/ 401 w 1152"/>
                <a:gd name="T35" fmla="*/ 127 h 571"/>
                <a:gd name="T36" fmla="*/ 358 w 1152"/>
                <a:gd name="T37" fmla="*/ 176 h 571"/>
                <a:gd name="T38" fmla="*/ 318 w 1152"/>
                <a:gd name="T39" fmla="*/ 231 h 571"/>
                <a:gd name="T40" fmla="*/ 318 w 1152"/>
                <a:gd name="T41" fmla="*/ 265 h 571"/>
                <a:gd name="T42" fmla="*/ 356 w 1152"/>
                <a:gd name="T43" fmla="*/ 261 h 571"/>
                <a:gd name="T44" fmla="*/ 390 w 1152"/>
                <a:gd name="T45" fmla="*/ 257 h 571"/>
                <a:gd name="T46" fmla="*/ 415 w 1152"/>
                <a:gd name="T47" fmla="*/ 268 h 571"/>
                <a:gd name="T48" fmla="*/ 401 w 1152"/>
                <a:gd name="T49" fmla="*/ 308 h 571"/>
                <a:gd name="T50" fmla="*/ 356 w 1152"/>
                <a:gd name="T51" fmla="*/ 342 h 571"/>
                <a:gd name="T52" fmla="*/ 308 w 1152"/>
                <a:gd name="T53" fmla="*/ 369 h 571"/>
                <a:gd name="T54" fmla="*/ 261 w 1152"/>
                <a:gd name="T55" fmla="*/ 395 h 571"/>
                <a:gd name="T56" fmla="*/ 215 w 1152"/>
                <a:gd name="T57" fmla="*/ 425 h 571"/>
                <a:gd name="T58" fmla="*/ 165 w 1152"/>
                <a:gd name="T59" fmla="*/ 441 h 571"/>
                <a:gd name="T60" fmla="*/ 115 w 1152"/>
                <a:gd name="T61" fmla="*/ 454 h 571"/>
                <a:gd name="T62" fmla="*/ 67 w 1152"/>
                <a:gd name="T63" fmla="*/ 475 h 571"/>
                <a:gd name="T64" fmla="*/ 40 w 1152"/>
                <a:gd name="T65" fmla="*/ 502 h 571"/>
                <a:gd name="T66" fmla="*/ 24 w 1152"/>
                <a:gd name="T67" fmla="*/ 520 h 571"/>
                <a:gd name="T68" fmla="*/ 8 w 1152"/>
                <a:gd name="T69" fmla="*/ 539 h 571"/>
                <a:gd name="T70" fmla="*/ 0 w 1152"/>
                <a:gd name="T71" fmla="*/ 560 h 571"/>
                <a:gd name="T72" fmla="*/ 10 w 1152"/>
                <a:gd name="T73" fmla="*/ 569 h 571"/>
                <a:gd name="T74" fmla="*/ 67 w 1152"/>
                <a:gd name="T75" fmla="*/ 565 h 571"/>
                <a:gd name="T76" fmla="*/ 148 w 1152"/>
                <a:gd name="T77" fmla="*/ 557 h 571"/>
                <a:gd name="T78" fmla="*/ 216 w 1152"/>
                <a:gd name="T79" fmla="*/ 550 h 571"/>
                <a:gd name="T80" fmla="*/ 250 w 1152"/>
                <a:gd name="T81" fmla="*/ 544 h 571"/>
                <a:gd name="T82" fmla="*/ 297 w 1152"/>
                <a:gd name="T83" fmla="*/ 523 h 571"/>
                <a:gd name="T84" fmla="*/ 353 w 1152"/>
                <a:gd name="T85" fmla="*/ 494 h 571"/>
                <a:gd name="T86" fmla="*/ 411 w 1152"/>
                <a:gd name="T87" fmla="*/ 468 h 571"/>
                <a:gd name="T88" fmla="*/ 451 w 1152"/>
                <a:gd name="T89" fmla="*/ 457 h 571"/>
                <a:gd name="T90" fmla="*/ 489 w 1152"/>
                <a:gd name="T91" fmla="*/ 452 h 571"/>
                <a:gd name="T92" fmla="*/ 536 w 1152"/>
                <a:gd name="T93" fmla="*/ 449 h 571"/>
                <a:gd name="T94" fmla="*/ 590 w 1152"/>
                <a:gd name="T95" fmla="*/ 448 h 571"/>
                <a:gd name="T96" fmla="*/ 646 w 1152"/>
                <a:gd name="T97" fmla="*/ 446 h 571"/>
                <a:gd name="T98" fmla="*/ 699 w 1152"/>
                <a:gd name="T99" fmla="*/ 446 h 571"/>
                <a:gd name="T100" fmla="*/ 746 w 1152"/>
                <a:gd name="T101" fmla="*/ 443 h 571"/>
                <a:gd name="T102" fmla="*/ 783 w 1152"/>
                <a:gd name="T103" fmla="*/ 440 h 571"/>
                <a:gd name="T104" fmla="*/ 810 w 1152"/>
                <a:gd name="T105" fmla="*/ 435 h 571"/>
                <a:gd name="T106" fmla="*/ 844 w 1152"/>
                <a:gd name="T107" fmla="*/ 423 h 571"/>
                <a:gd name="T108" fmla="*/ 885 w 1152"/>
                <a:gd name="T109" fmla="*/ 411 h 571"/>
                <a:gd name="T110" fmla="*/ 930 w 1152"/>
                <a:gd name="T111" fmla="*/ 393 h 571"/>
                <a:gd name="T112" fmla="*/ 974 w 1152"/>
                <a:gd name="T113" fmla="*/ 377 h 571"/>
                <a:gd name="T114" fmla="*/ 1012 w 1152"/>
                <a:gd name="T115" fmla="*/ 361 h 571"/>
                <a:gd name="T116" fmla="*/ 1043 w 1152"/>
                <a:gd name="T117" fmla="*/ 350 h 571"/>
                <a:gd name="T118" fmla="*/ 1060 w 1152"/>
                <a:gd name="T119" fmla="*/ 343 h 5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52"/>
                <a:gd name="T181" fmla="*/ 0 h 571"/>
                <a:gd name="T182" fmla="*/ 1152 w 1152"/>
                <a:gd name="T183" fmla="*/ 571 h 57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52" h="571">
                  <a:moveTo>
                    <a:pt x="1062" y="342"/>
                  </a:moveTo>
                  <a:lnTo>
                    <a:pt x="1070" y="318"/>
                  </a:lnTo>
                  <a:lnTo>
                    <a:pt x="1079" y="294"/>
                  </a:lnTo>
                  <a:lnTo>
                    <a:pt x="1089" y="269"/>
                  </a:lnTo>
                  <a:lnTo>
                    <a:pt x="1100" y="247"/>
                  </a:lnTo>
                  <a:lnTo>
                    <a:pt x="1113" y="225"/>
                  </a:lnTo>
                  <a:lnTo>
                    <a:pt x="1126" y="202"/>
                  </a:lnTo>
                  <a:lnTo>
                    <a:pt x="1139" y="180"/>
                  </a:lnTo>
                  <a:lnTo>
                    <a:pt x="1152" y="157"/>
                  </a:lnTo>
                  <a:lnTo>
                    <a:pt x="1116" y="149"/>
                  </a:lnTo>
                  <a:lnTo>
                    <a:pt x="1081" y="140"/>
                  </a:lnTo>
                  <a:lnTo>
                    <a:pt x="1047" y="130"/>
                  </a:lnTo>
                  <a:lnTo>
                    <a:pt x="1012" y="120"/>
                  </a:lnTo>
                  <a:lnTo>
                    <a:pt x="978" y="109"/>
                  </a:lnTo>
                  <a:lnTo>
                    <a:pt x="943" y="99"/>
                  </a:lnTo>
                  <a:lnTo>
                    <a:pt x="909" y="88"/>
                  </a:lnTo>
                  <a:lnTo>
                    <a:pt x="874" y="75"/>
                  </a:lnTo>
                  <a:lnTo>
                    <a:pt x="840" y="66"/>
                  </a:lnTo>
                  <a:lnTo>
                    <a:pt x="807" y="55"/>
                  </a:lnTo>
                  <a:lnTo>
                    <a:pt x="771" y="43"/>
                  </a:lnTo>
                  <a:lnTo>
                    <a:pt x="738" y="34"/>
                  </a:lnTo>
                  <a:lnTo>
                    <a:pt x="703" y="24"/>
                  </a:lnTo>
                  <a:lnTo>
                    <a:pt x="669" y="14"/>
                  </a:lnTo>
                  <a:lnTo>
                    <a:pt x="635" y="6"/>
                  </a:lnTo>
                  <a:lnTo>
                    <a:pt x="600" y="0"/>
                  </a:lnTo>
                  <a:lnTo>
                    <a:pt x="587" y="14"/>
                  </a:lnTo>
                  <a:lnTo>
                    <a:pt x="573" y="24"/>
                  </a:lnTo>
                  <a:lnTo>
                    <a:pt x="555" y="32"/>
                  </a:lnTo>
                  <a:lnTo>
                    <a:pt x="537" y="37"/>
                  </a:lnTo>
                  <a:lnTo>
                    <a:pt x="520" y="40"/>
                  </a:lnTo>
                  <a:lnTo>
                    <a:pt x="500" y="43"/>
                  </a:lnTo>
                  <a:lnTo>
                    <a:pt x="481" y="47"/>
                  </a:lnTo>
                  <a:lnTo>
                    <a:pt x="464" y="50"/>
                  </a:lnTo>
                  <a:lnTo>
                    <a:pt x="443" y="77"/>
                  </a:lnTo>
                  <a:lnTo>
                    <a:pt x="422" y="103"/>
                  </a:lnTo>
                  <a:lnTo>
                    <a:pt x="401" y="127"/>
                  </a:lnTo>
                  <a:lnTo>
                    <a:pt x="379" y="152"/>
                  </a:lnTo>
                  <a:lnTo>
                    <a:pt x="358" y="176"/>
                  </a:lnTo>
                  <a:lnTo>
                    <a:pt x="337" y="202"/>
                  </a:lnTo>
                  <a:lnTo>
                    <a:pt x="318" y="231"/>
                  </a:lnTo>
                  <a:lnTo>
                    <a:pt x="302" y="260"/>
                  </a:lnTo>
                  <a:lnTo>
                    <a:pt x="318" y="265"/>
                  </a:lnTo>
                  <a:lnTo>
                    <a:pt x="337" y="265"/>
                  </a:lnTo>
                  <a:lnTo>
                    <a:pt x="356" y="261"/>
                  </a:lnTo>
                  <a:lnTo>
                    <a:pt x="374" y="258"/>
                  </a:lnTo>
                  <a:lnTo>
                    <a:pt x="390" y="257"/>
                  </a:lnTo>
                  <a:lnTo>
                    <a:pt x="404" y="258"/>
                  </a:lnTo>
                  <a:lnTo>
                    <a:pt x="415" y="268"/>
                  </a:lnTo>
                  <a:lnTo>
                    <a:pt x="422" y="287"/>
                  </a:lnTo>
                  <a:lnTo>
                    <a:pt x="401" y="308"/>
                  </a:lnTo>
                  <a:lnTo>
                    <a:pt x="380" y="326"/>
                  </a:lnTo>
                  <a:lnTo>
                    <a:pt x="356" y="342"/>
                  </a:lnTo>
                  <a:lnTo>
                    <a:pt x="334" y="355"/>
                  </a:lnTo>
                  <a:lnTo>
                    <a:pt x="308" y="369"/>
                  </a:lnTo>
                  <a:lnTo>
                    <a:pt x="285" y="382"/>
                  </a:lnTo>
                  <a:lnTo>
                    <a:pt x="261" y="395"/>
                  </a:lnTo>
                  <a:lnTo>
                    <a:pt x="239" y="411"/>
                  </a:lnTo>
                  <a:lnTo>
                    <a:pt x="215" y="425"/>
                  </a:lnTo>
                  <a:lnTo>
                    <a:pt x="191" y="433"/>
                  </a:lnTo>
                  <a:lnTo>
                    <a:pt x="165" y="441"/>
                  </a:lnTo>
                  <a:lnTo>
                    <a:pt x="141" y="446"/>
                  </a:lnTo>
                  <a:lnTo>
                    <a:pt x="115" y="454"/>
                  </a:lnTo>
                  <a:lnTo>
                    <a:pt x="91" y="462"/>
                  </a:lnTo>
                  <a:lnTo>
                    <a:pt x="67" y="475"/>
                  </a:lnTo>
                  <a:lnTo>
                    <a:pt x="46" y="492"/>
                  </a:lnTo>
                  <a:lnTo>
                    <a:pt x="40" y="502"/>
                  </a:lnTo>
                  <a:lnTo>
                    <a:pt x="32" y="510"/>
                  </a:lnTo>
                  <a:lnTo>
                    <a:pt x="24" y="520"/>
                  </a:lnTo>
                  <a:lnTo>
                    <a:pt x="16" y="529"/>
                  </a:lnTo>
                  <a:lnTo>
                    <a:pt x="8" y="539"/>
                  </a:lnTo>
                  <a:lnTo>
                    <a:pt x="3" y="549"/>
                  </a:lnTo>
                  <a:lnTo>
                    <a:pt x="0" y="560"/>
                  </a:lnTo>
                  <a:lnTo>
                    <a:pt x="0" y="571"/>
                  </a:lnTo>
                  <a:lnTo>
                    <a:pt x="10" y="569"/>
                  </a:lnTo>
                  <a:lnTo>
                    <a:pt x="32" y="568"/>
                  </a:lnTo>
                  <a:lnTo>
                    <a:pt x="67" y="565"/>
                  </a:lnTo>
                  <a:lnTo>
                    <a:pt x="106" y="561"/>
                  </a:lnTo>
                  <a:lnTo>
                    <a:pt x="148" y="557"/>
                  </a:lnTo>
                  <a:lnTo>
                    <a:pt x="186" y="553"/>
                  </a:lnTo>
                  <a:lnTo>
                    <a:pt x="216" y="550"/>
                  </a:lnTo>
                  <a:lnTo>
                    <a:pt x="236" y="549"/>
                  </a:lnTo>
                  <a:lnTo>
                    <a:pt x="250" y="544"/>
                  </a:lnTo>
                  <a:lnTo>
                    <a:pt x="271" y="536"/>
                  </a:lnTo>
                  <a:lnTo>
                    <a:pt x="297" y="523"/>
                  </a:lnTo>
                  <a:lnTo>
                    <a:pt x="324" y="508"/>
                  </a:lnTo>
                  <a:lnTo>
                    <a:pt x="353" y="494"/>
                  </a:lnTo>
                  <a:lnTo>
                    <a:pt x="382" y="481"/>
                  </a:lnTo>
                  <a:lnTo>
                    <a:pt x="411" y="468"/>
                  </a:lnTo>
                  <a:lnTo>
                    <a:pt x="436" y="460"/>
                  </a:lnTo>
                  <a:lnTo>
                    <a:pt x="451" y="457"/>
                  </a:lnTo>
                  <a:lnTo>
                    <a:pt x="468" y="456"/>
                  </a:lnTo>
                  <a:lnTo>
                    <a:pt x="489" y="452"/>
                  </a:lnTo>
                  <a:lnTo>
                    <a:pt x="512" y="451"/>
                  </a:lnTo>
                  <a:lnTo>
                    <a:pt x="536" y="449"/>
                  </a:lnTo>
                  <a:lnTo>
                    <a:pt x="563" y="449"/>
                  </a:lnTo>
                  <a:lnTo>
                    <a:pt x="590" y="448"/>
                  </a:lnTo>
                  <a:lnTo>
                    <a:pt x="618" y="448"/>
                  </a:lnTo>
                  <a:lnTo>
                    <a:pt x="646" y="446"/>
                  </a:lnTo>
                  <a:lnTo>
                    <a:pt x="672" y="446"/>
                  </a:lnTo>
                  <a:lnTo>
                    <a:pt x="699" y="446"/>
                  </a:lnTo>
                  <a:lnTo>
                    <a:pt x="723" y="444"/>
                  </a:lnTo>
                  <a:lnTo>
                    <a:pt x="746" y="443"/>
                  </a:lnTo>
                  <a:lnTo>
                    <a:pt x="767" y="441"/>
                  </a:lnTo>
                  <a:lnTo>
                    <a:pt x="783" y="440"/>
                  </a:lnTo>
                  <a:lnTo>
                    <a:pt x="797" y="438"/>
                  </a:lnTo>
                  <a:lnTo>
                    <a:pt x="810" y="435"/>
                  </a:lnTo>
                  <a:lnTo>
                    <a:pt x="826" y="430"/>
                  </a:lnTo>
                  <a:lnTo>
                    <a:pt x="844" y="423"/>
                  </a:lnTo>
                  <a:lnTo>
                    <a:pt x="865" y="417"/>
                  </a:lnTo>
                  <a:lnTo>
                    <a:pt x="885" y="411"/>
                  </a:lnTo>
                  <a:lnTo>
                    <a:pt x="908" y="401"/>
                  </a:lnTo>
                  <a:lnTo>
                    <a:pt x="930" y="393"/>
                  </a:lnTo>
                  <a:lnTo>
                    <a:pt x="953" y="385"/>
                  </a:lnTo>
                  <a:lnTo>
                    <a:pt x="974" y="377"/>
                  </a:lnTo>
                  <a:lnTo>
                    <a:pt x="994" y="369"/>
                  </a:lnTo>
                  <a:lnTo>
                    <a:pt x="1012" y="361"/>
                  </a:lnTo>
                  <a:lnTo>
                    <a:pt x="1030" y="355"/>
                  </a:lnTo>
                  <a:lnTo>
                    <a:pt x="1043" y="350"/>
                  </a:lnTo>
                  <a:lnTo>
                    <a:pt x="1052" y="345"/>
                  </a:lnTo>
                  <a:lnTo>
                    <a:pt x="1060" y="343"/>
                  </a:lnTo>
                  <a:lnTo>
                    <a:pt x="1062" y="342"/>
                  </a:lnTo>
                  <a:close/>
                </a:path>
              </a:pathLst>
            </a:custGeom>
            <a:solidFill>
              <a:srgbClr val="FFFFFF"/>
            </a:solidFill>
            <a:ln w="9525">
              <a:noFill/>
              <a:round/>
              <a:headEnd/>
              <a:tailEnd/>
            </a:ln>
          </p:spPr>
          <p:txBody>
            <a:bodyPr/>
            <a:lstStyle/>
            <a:p>
              <a:endParaRPr lang="ru-RU"/>
            </a:p>
          </p:txBody>
        </p:sp>
        <p:sp>
          <p:nvSpPr>
            <p:cNvPr id="26" name="Freeform 32"/>
            <p:cNvSpPr>
              <a:spLocks/>
            </p:cNvSpPr>
            <p:nvPr/>
          </p:nvSpPr>
          <p:spPr bwMode="auto">
            <a:xfrm>
              <a:off x="1566" y="1987"/>
              <a:ext cx="334" cy="398"/>
            </a:xfrm>
            <a:custGeom>
              <a:avLst/>
              <a:gdLst>
                <a:gd name="T0" fmla="*/ 334 w 334"/>
                <a:gd name="T1" fmla="*/ 21 h 398"/>
                <a:gd name="T2" fmla="*/ 314 w 334"/>
                <a:gd name="T3" fmla="*/ 48 h 398"/>
                <a:gd name="T4" fmla="*/ 295 w 334"/>
                <a:gd name="T5" fmla="*/ 77 h 398"/>
                <a:gd name="T6" fmla="*/ 274 w 334"/>
                <a:gd name="T7" fmla="*/ 106 h 398"/>
                <a:gd name="T8" fmla="*/ 255 w 334"/>
                <a:gd name="T9" fmla="*/ 134 h 398"/>
                <a:gd name="T10" fmla="*/ 234 w 334"/>
                <a:gd name="T11" fmla="*/ 163 h 398"/>
                <a:gd name="T12" fmla="*/ 213 w 334"/>
                <a:gd name="T13" fmla="*/ 194 h 398"/>
                <a:gd name="T14" fmla="*/ 194 w 334"/>
                <a:gd name="T15" fmla="*/ 221 h 398"/>
                <a:gd name="T16" fmla="*/ 173 w 334"/>
                <a:gd name="T17" fmla="*/ 250 h 398"/>
                <a:gd name="T18" fmla="*/ 163 w 334"/>
                <a:gd name="T19" fmla="*/ 261 h 398"/>
                <a:gd name="T20" fmla="*/ 154 w 334"/>
                <a:gd name="T21" fmla="*/ 274 h 398"/>
                <a:gd name="T22" fmla="*/ 144 w 334"/>
                <a:gd name="T23" fmla="*/ 288 h 398"/>
                <a:gd name="T24" fmla="*/ 136 w 334"/>
                <a:gd name="T25" fmla="*/ 301 h 398"/>
                <a:gd name="T26" fmla="*/ 127 w 334"/>
                <a:gd name="T27" fmla="*/ 314 h 398"/>
                <a:gd name="T28" fmla="*/ 117 w 334"/>
                <a:gd name="T29" fmla="*/ 327 h 398"/>
                <a:gd name="T30" fmla="*/ 106 w 334"/>
                <a:gd name="T31" fmla="*/ 340 h 398"/>
                <a:gd name="T32" fmla="*/ 95 w 334"/>
                <a:gd name="T33" fmla="*/ 351 h 398"/>
                <a:gd name="T34" fmla="*/ 83 w 334"/>
                <a:gd name="T35" fmla="*/ 359 h 398"/>
                <a:gd name="T36" fmla="*/ 70 w 334"/>
                <a:gd name="T37" fmla="*/ 364 h 398"/>
                <a:gd name="T38" fmla="*/ 59 w 334"/>
                <a:gd name="T39" fmla="*/ 369 h 398"/>
                <a:gd name="T40" fmla="*/ 46 w 334"/>
                <a:gd name="T41" fmla="*/ 372 h 398"/>
                <a:gd name="T42" fmla="*/ 34 w 334"/>
                <a:gd name="T43" fmla="*/ 377 h 398"/>
                <a:gd name="T44" fmla="*/ 21 w 334"/>
                <a:gd name="T45" fmla="*/ 381 h 398"/>
                <a:gd name="T46" fmla="*/ 10 w 334"/>
                <a:gd name="T47" fmla="*/ 388 h 398"/>
                <a:gd name="T48" fmla="*/ 0 w 334"/>
                <a:gd name="T49" fmla="*/ 398 h 398"/>
                <a:gd name="T50" fmla="*/ 16 w 334"/>
                <a:gd name="T51" fmla="*/ 372 h 398"/>
                <a:gd name="T52" fmla="*/ 32 w 334"/>
                <a:gd name="T53" fmla="*/ 346 h 398"/>
                <a:gd name="T54" fmla="*/ 48 w 334"/>
                <a:gd name="T55" fmla="*/ 321 h 398"/>
                <a:gd name="T56" fmla="*/ 66 w 334"/>
                <a:gd name="T57" fmla="*/ 295 h 398"/>
                <a:gd name="T58" fmla="*/ 83 w 334"/>
                <a:gd name="T59" fmla="*/ 271 h 398"/>
                <a:gd name="T60" fmla="*/ 101 w 334"/>
                <a:gd name="T61" fmla="*/ 245 h 398"/>
                <a:gd name="T62" fmla="*/ 119 w 334"/>
                <a:gd name="T63" fmla="*/ 221 h 398"/>
                <a:gd name="T64" fmla="*/ 136 w 334"/>
                <a:gd name="T65" fmla="*/ 195 h 398"/>
                <a:gd name="T66" fmla="*/ 154 w 334"/>
                <a:gd name="T67" fmla="*/ 171 h 398"/>
                <a:gd name="T68" fmla="*/ 172 w 334"/>
                <a:gd name="T69" fmla="*/ 146 h 398"/>
                <a:gd name="T70" fmla="*/ 189 w 334"/>
                <a:gd name="T71" fmla="*/ 122 h 398"/>
                <a:gd name="T72" fmla="*/ 208 w 334"/>
                <a:gd name="T73" fmla="*/ 98 h 398"/>
                <a:gd name="T74" fmla="*/ 226 w 334"/>
                <a:gd name="T75" fmla="*/ 74 h 398"/>
                <a:gd name="T76" fmla="*/ 244 w 334"/>
                <a:gd name="T77" fmla="*/ 48 h 398"/>
                <a:gd name="T78" fmla="*/ 261 w 334"/>
                <a:gd name="T79" fmla="*/ 24 h 398"/>
                <a:gd name="T80" fmla="*/ 279 w 334"/>
                <a:gd name="T81" fmla="*/ 0 h 398"/>
                <a:gd name="T82" fmla="*/ 334 w 334"/>
                <a:gd name="T83" fmla="*/ 21 h 3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4"/>
                <a:gd name="T127" fmla="*/ 0 h 398"/>
                <a:gd name="T128" fmla="*/ 334 w 334"/>
                <a:gd name="T129" fmla="*/ 398 h 3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4" h="398">
                  <a:moveTo>
                    <a:pt x="334" y="21"/>
                  </a:moveTo>
                  <a:lnTo>
                    <a:pt x="314" y="48"/>
                  </a:lnTo>
                  <a:lnTo>
                    <a:pt x="295" y="77"/>
                  </a:lnTo>
                  <a:lnTo>
                    <a:pt x="274" y="106"/>
                  </a:lnTo>
                  <a:lnTo>
                    <a:pt x="255" y="134"/>
                  </a:lnTo>
                  <a:lnTo>
                    <a:pt x="234" y="163"/>
                  </a:lnTo>
                  <a:lnTo>
                    <a:pt x="213" y="194"/>
                  </a:lnTo>
                  <a:lnTo>
                    <a:pt x="194" y="221"/>
                  </a:lnTo>
                  <a:lnTo>
                    <a:pt x="173" y="250"/>
                  </a:lnTo>
                  <a:lnTo>
                    <a:pt x="163" y="261"/>
                  </a:lnTo>
                  <a:lnTo>
                    <a:pt x="154" y="274"/>
                  </a:lnTo>
                  <a:lnTo>
                    <a:pt x="144" y="288"/>
                  </a:lnTo>
                  <a:lnTo>
                    <a:pt x="136" y="301"/>
                  </a:lnTo>
                  <a:lnTo>
                    <a:pt x="127" y="314"/>
                  </a:lnTo>
                  <a:lnTo>
                    <a:pt x="117" y="327"/>
                  </a:lnTo>
                  <a:lnTo>
                    <a:pt x="106" y="340"/>
                  </a:lnTo>
                  <a:lnTo>
                    <a:pt x="95" y="351"/>
                  </a:lnTo>
                  <a:lnTo>
                    <a:pt x="83" y="359"/>
                  </a:lnTo>
                  <a:lnTo>
                    <a:pt x="70" y="364"/>
                  </a:lnTo>
                  <a:lnTo>
                    <a:pt x="59" y="369"/>
                  </a:lnTo>
                  <a:lnTo>
                    <a:pt x="46" y="372"/>
                  </a:lnTo>
                  <a:lnTo>
                    <a:pt x="34" y="377"/>
                  </a:lnTo>
                  <a:lnTo>
                    <a:pt x="21" y="381"/>
                  </a:lnTo>
                  <a:lnTo>
                    <a:pt x="10" y="388"/>
                  </a:lnTo>
                  <a:lnTo>
                    <a:pt x="0" y="398"/>
                  </a:lnTo>
                  <a:lnTo>
                    <a:pt x="16" y="372"/>
                  </a:lnTo>
                  <a:lnTo>
                    <a:pt x="32" y="346"/>
                  </a:lnTo>
                  <a:lnTo>
                    <a:pt x="48" y="321"/>
                  </a:lnTo>
                  <a:lnTo>
                    <a:pt x="66" y="295"/>
                  </a:lnTo>
                  <a:lnTo>
                    <a:pt x="83" y="271"/>
                  </a:lnTo>
                  <a:lnTo>
                    <a:pt x="101" y="245"/>
                  </a:lnTo>
                  <a:lnTo>
                    <a:pt x="119" y="221"/>
                  </a:lnTo>
                  <a:lnTo>
                    <a:pt x="136" y="195"/>
                  </a:lnTo>
                  <a:lnTo>
                    <a:pt x="154" y="171"/>
                  </a:lnTo>
                  <a:lnTo>
                    <a:pt x="172" y="146"/>
                  </a:lnTo>
                  <a:lnTo>
                    <a:pt x="189" y="122"/>
                  </a:lnTo>
                  <a:lnTo>
                    <a:pt x="208" y="98"/>
                  </a:lnTo>
                  <a:lnTo>
                    <a:pt x="226" y="74"/>
                  </a:lnTo>
                  <a:lnTo>
                    <a:pt x="244" y="48"/>
                  </a:lnTo>
                  <a:lnTo>
                    <a:pt x="261" y="24"/>
                  </a:lnTo>
                  <a:lnTo>
                    <a:pt x="279" y="0"/>
                  </a:lnTo>
                  <a:lnTo>
                    <a:pt x="334" y="21"/>
                  </a:lnTo>
                  <a:close/>
                </a:path>
              </a:pathLst>
            </a:custGeom>
            <a:solidFill>
              <a:srgbClr val="7FBFFF"/>
            </a:solidFill>
            <a:ln w="9525">
              <a:noFill/>
              <a:round/>
              <a:headEnd/>
              <a:tailEnd/>
            </a:ln>
          </p:spPr>
          <p:txBody>
            <a:bodyPr/>
            <a:lstStyle/>
            <a:p>
              <a:endParaRPr lang="ru-RU"/>
            </a:p>
          </p:txBody>
        </p:sp>
        <p:sp>
          <p:nvSpPr>
            <p:cNvPr id="27" name="Freeform 33"/>
            <p:cNvSpPr>
              <a:spLocks/>
            </p:cNvSpPr>
            <p:nvPr/>
          </p:nvSpPr>
          <p:spPr bwMode="auto">
            <a:xfrm>
              <a:off x="2605" y="2256"/>
              <a:ext cx="68" cy="98"/>
            </a:xfrm>
            <a:custGeom>
              <a:avLst/>
              <a:gdLst>
                <a:gd name="T0" fmla="*/ 68 w 68"/>
                <a:gd name="T1" fmla="*/ 8 h 98"/>
                <a:gd name="T2" fmla="*/ 56 w 68"/>
                <a:gd name="T3" fmla="*/ 31 h 98"/>
                <a:gd name="T4" fmla="*/ 47 w 68"/>
                <a:gd name="T5" fmla="*/ 53 h 98"/>
                <a:gd name="T6" fmla="*/ 36 w 68"/>
                <a:gd name="T7" fmla="*/ 76 h 98"/>
                <a:gd name="T8" fmla="*/ 24 w 68"/>
                <a:gd name="T9" fmla="*/ 98 h 98"/>
                <a:gd name="T10" fmla="*/ 18 w 68"/>
                <a:gd name="T11" fmla="*/ 96 h 98"/>
                <a:gd name="T12" fmla="*/ 12 w 68"/>
                <a:gd name="T13" fmla="*/ 93 h 98"/>
                <a:gd name="T14" fmla="*/ 5 w 68"/>
                <a:gd name="T15" fmla="*/ 90 h 98"/>
                <a:gd name="T16" fmla="*/ 0 w 68"/>
                <a:gd name="T17" fmla="*/ 84 h 98"/>
                <a:gd name="T18" fmla="*/ 2 w 68"/>
                <a:gd name="T19" fmla="*/ 76 h 98"/>
                <a:gd name="T20" fmla="*/ 7 w 68"/>
                <a:gd name="T21" fmla="*/ 68 h 98"/>
                <a:gd name="T22" fmla="*/ 12 w 68"/>
                <a:gd name="T23" fmla="*/ 61 h 98"/>
                <a:gd name="T24" fmla="*/ 15 w 68"/>
                <a:gd name="T25" fmla="*/ 52 h 98"/>
                <a:gd name="T26" fmla="*/ 20 w 68"/>
                <a:gd name="T27" fmla="*/ 39 h 98"/>
                <a:gd name="T28" fmla="*/ 24 w 68"/>
                <a:gd name="T29" fmla="*/ 26 h 98"/>
                <a:gd name="T30" fmla="*/ 29 w 68"/>
                <a:gd name="T31" fmla="*/ 13 h 98"/>
                <a:gd name="T32" fmla="*/ 34 w 68"/>
                <a:gd name="T33" fmla="*/ 0 h 98"/>
                <a:gd name="T34" fmla="*/ 68 w 68"/>
                <a:gd name="T35" fmla="*/ 8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
                <a:gd name="T55" fmla="*/ 0 h 98"/>
                <a:gd name="T56" fmla="*/ 68 w 68"/>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 h="98">
                  <a:moveTo>
                    <a:pt x="68" y="8"/>
                  </a:moveTo>
                  <a:lnTo>
                    <a:pt x="56" y="31"/>
                  </a:lnTo>
                  <a:lnTo>
                    <a:pt x="47" y="53"/>
                  </a:lnTo>
                  <a:lnTo>
                    <a:pt x="36" y="76"/>
                  </a:lnTo>
                  <a:lnTo>
                    <a:pt x="24" y="98"/>
                  </a:lnTo>
                  <a:lnTo>
                    <a:pt x="18" y="96"/>
                  </a:lnTo>
                  <a:lnTo>
                    <a:pt x="12" y="93"/>
                  </a:lnTo>
                  <a:lnTo>
                    <a:pt x="5" y="90"/>
                  </a:lnTo>
                  <a:lnTo>
                    <a:pt x="0" y="84"/>
                  </a:lnTo>
                  <a:lnTo>
                    <a:pt x="2" y="76"/>
                  </a:lnTo>
                  <a:lnTo>
                    <a:pt x="7" y="68"/>
                  </a:lnTo>
                  <a:lnTo>
                    <a:pt x="12" y="61"/>
                  </a:lnTo>
                  <a:lnTo>
                    <a:pt x="15" y="52"/>
                  </a:lnTo>
                  <a:lnTo>
                    <a:pt x="20" y="39"/>
                  </a:lnTo>
                  <a:lnTo>
                    <a:pt x="24" y="26"/>
                  </a:lnTo>
                  <a:lnTo>
                    <a:pt x="29" y="13"/>
                  </a:lnTo>
                  <a:lnTo>
                    <a:pt x="34" y="0"/>
                  </a:lnTo>
                  <a:lnTo>
                    <a:pt x="68" y="8"/>
                  </a:lnTo>
                  <a:close/>
                </a:path>
              </a:pathLst>
            </a:custGeom>
            <a:solidFill>
              <a:srgbClr val="7FBFFF"/>
            </a:solidFill>
            <a:ln w="9525">
              <a:noFill/>
              <a:round/>
              <a:headEnd/>
              <a:tailEnd/>
            </a:ln>
          </p:spPr>
          <p:txBody>
            <a:bodyPr/>
            <a:lstStyle/>
            <a:p>
              <a:endParaRPr lang="ru-RU"/>
            </a:p>
          </p:txBody>
        </p:sp>
        <p:sp>
          <p:nvSpPr>
            <p:cNvPr id="28" name="Freeform 34"/>
            <p:cNvSpPr>
              <a:spLocks/>
            </p:cNvSpPr>
            <p:nvPr/>
          </p:nvSpPr>
          <p:spPr bwMode="auto">
            <a:xfrm>
              <a:off x="2639" y="1993"/>
              <a:ext cx="209" cy="271"/>
            </a:xfrm>
            <a:custGeom>
              <a:avLst/>
              <a:gdLst>
                <a:gd name="T0" fmla="*/ 34 w 209"/>
                <a:gd name="T1" fmla="*/ 271 h 271"/>
                <a:gd name="T2" fmla="*/ 42 w 209"/>
                <a:gd name="T3" fmla="*/ 255 h 271"/>
                <a:gd name="T4" fmla="*/ 51 w 209"/>
                <a:gd name="T5" fmla="*/ 238 h 271"/>
                <a:gd name="T6" fmla="*/ 59 w 209"/>
                <a:gd name="T7" fmla="*/ 222 h 271"/>
                <a:gd name="T8" fmla="*/ 69 w 209"/>
                <a:gd name="T9" fmla="*/ 204 h 271"/>
                <a:gd name="T10" fmla="*/ 79 w 209"/>
                <a:gd name="T11" fmla="*/ 188 h 271"/>
                <a:gd name="T12" fmla="*/ 90 w 209"/>
                <a:gd name="T13" fmla="*/ 172 h 271"/>
                <a:gd name="T14" fmla="*/ 101 w 209"/>
                <a:gd name="T15" fmla="*/ 156 h 271"/>
                <a:gd name="T16" fmla="*/ 112 w 209"/>
                <a:gd name="T17" fmla="*/ 140 h 271"/>
                <a:gd name="T18" fmla="*/ 122 w 209"/>
                <a:gd name="T19" fmla="*/ 122 h 271"/>
                <a:gd name="T20" fmla="*/ 133 w 209"/>
                <a:gd name="T21" fmla="*/ 104 h 271"/>
                <a:gd name="T22" fmla="*/ 146 w 209"/>
                <a:gd name="T23" fmla="*/ 90 h 271"/>
                <a:gd name="T24" fmla="*/ 160 w 209"/>
                <a:gd name="T25" fmla="*/ 76 h 271"/>
                <a:gd name="T26" fmla="*/ 175 w 209"/>
                <a:gd name="T27" fmla="*/ 61 h 271"/>
                <a:gd name="T28" fmla="*/ 188 w 209"/>
                <a:gd name="T29" fmla="*/ 45 h 271"/>
                <a:gd name="T30" fmla="*/ 199 w 209"/>
                <a:gd name="T31" fmla="*/ 31 h 271"/>
                <a:gd name="T32" fmla="*/ 209 w 209"/>
                <a:gd name="T33" fmla="*/ 13 h 271"/>
                <a:gd name="T34" fmla="*/ 160 w 209"/>
                <a:gd name="T35" fmla="*/ 0 h 271"/>
                <a:gd name="T36" fmla="*/ 135 w 209"/>
                <a:gd name="T37" fmla="*/ 31 h 271"/>
                <a:gd name="T38" fmla="*/ 111 w 209"/>
                <a:gd name="T39" fmla="*/ 61 h 271"/>
                <a:gd name="T40" fmla="*/ 88 w 209"/>
                <a:gd name="T41" fmla="*/ 93 h 271"/>
                <a:gd name="T42" fmla="*/ 69 w 209"/>
                <a:gd name="T43" fmla="*/ 127 h 271"/>
                <a:gd name="T44" fmla="*/ 50 w 209"/>
                <a:gd name="T45" fmla="*/ 159 h 271"/>
                <a:gd name="T46" fmla="*/ 32 w 209"/>
                <a:gd name="T47" fmla="*/ 194 h 271"/>
                <a:gd name="T48" fmla="*/ 14 w 209"/>
                <a:gd name="T49" fmla="*/ 228 h 271"/>
                <a:gd name="T50" fmla="*/ 0 w 209"/>
                <a:gd name="T51" fmla="*/ 263 h 271"/>
                <a:gd name="T52" fmla="*/ 34 w 209"/>
                <a:gd name="T53" fmla="*/ 271 h 2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9"/>
                <a:gd name="T82" fmla="*/ 0 h 271"/>
                <a:gd name="T83" fmla="*/ 209 w 209"/>
                <a:gd name="T84" fmla="*/ 271 h 2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9" h="271">
                  <a:moveTo>
                    <a:pt x="34" y="271"/>
                  </a:moveTo>
                  <a:lnTo>
                    <a:pt x="42" y="255"/>
                  </a:lnTo>
                  <a:lnTo>
                    <a:pt x="51" y="238"/>
                  </a:lnTo>
                  <a:lnTo>
                    <a:pt x="59" y="222"/>
                  </a:lnTo>
                  <a:lnTo>
                    <a:pt x="69" y="204"/>
                  </a:lnTo>
                  <a:lnTo>
                    <a:pt x="79" y="188"/>
                  </a:lnTo>
                  <a:lnTo>
                    <a:pt x="90" y="172"/>
                  </a:lnTo>
                  <a:lnTo>
                    <a:pt x="101" y="156"/>
                  </a:lnTo>
                  <a:lnTo>
                    <a:pt x="112" y="140"/>
                  </a:lnTo>
                  <a:lnTo>
                    <a:pt x="122" y="122"/>
                  </a:lnTo>
                  <a:lnTo>
                    <a:pt x="133" y="104"/>
                  </a:lnTo>
                  <a:lnTo>
                    <a:pt x="146" y="90"/>
                  </a:lnTo>
                  <a:lnTo>
                    <a:pt x="160" y="76"/>
                  </a:lnTo>
                  <a:lnTo>
                    <a:pt x="175" y="61"/>
                  </a:lnTo>
                  <a:lnTo>
                    <a:pt x="188" y="45"/>
                  </a:lnTo>
                  <a:lnTo>
                    <a:pt x="199" y="31"/>
                  </a:lnTo>
                  <a:lnTo>
                    <a:pt x="209" y="13"/>
                  </a:lnTo>
                  <a:lnTo>
                    <a:pt x="160" y="0"/>
                  </a:lnTo>
                  <a:lnTo>
                    <a:pt x="135" y="31"/>
                  </a:lnTo>
                  <a:lnTo>
                    <a:pt x="111" y="61"/>
                  </a:lnTo>
                  <a:lnTo>
                    <a:pt x="88" y="93"/>
                  </a:lnTo>
                  <a:lnTo>
                    <a:pt x="69" y="127"/>
                  </a:lnTo>
                  <a:lnTo>
                    <a:pt x="50" y="159"/>
                  </a:lnTo>
                  <a:lnTo>
                    <a:pt x="32" y="194"/>
                  </a:lnTo>
                  <a:lnTo>
                    <a:pt x="14" y="228"/>
                  </a:lnTo>
                  <a:lnTo>
                    <a:pt x="0" y="263"/>
                  </a:lnTo>
                  <a:lnTo>
                    <a:pt x="34" y="271"/>
                  </a:lnTo>
                  <a:close/>
                </a:path>
              </a:pathLst>
            </a:custGeom>
            <a:solidFill>
              <a:srgbClr val="FFFFFF"/>
            </a:solidFill>
            <a:ln w="9525">
              <a:noFill/>
              <a:round/>
              <a:headEnd/>
              <a:tailEnd/>
            </a:ln>
          </p:spPr>
          <p:txBody>
            <a:bodyPr/>
            <a:lstStyle/>
            <a:p>
              <a:endParaRPr lang="ru-RU"/>
            </a:p>
          </p:txBody>
        </p:sp>
        <p:sp>
          <p:nvSpPr>
            <p:cNvPr id="29" name="Freeform 35"/>
            <p:cNvSpPr>
              <a:spLocks/>
            </p:cNvSpPr>
            <p:nvPr/>
          </p:nvSpPr>
          <p:spPr bwMode="auto">
            <a:xfrm>
              <a:off x="1348" y="2038"/>
              <a:ext cx="412" cy="432"/>
            </a:xfrm>
            <a:custGeom>
              <a:avLst/>
              <a:gdLst>
                <a:gd name="T0" fmla="*/ 165 w 412"/>
                <a:gd name="T1" fmla="*/ 374 h 432"/>
                <a:gd name="T2" fmla="*/ 151 w 412"/>
                <a:gd name="T3" fmla="*/ 388 h 432"/>
                <a:gd name="T4" fmla="*/ 134 w 412"/>
                <a:gd name="T5" fmla="*/ 401 h 432"/>
                <a:gd name="T6" fmla="*/ 117 w 412"/>
                <a:gd name="T7" fmla="*/ 411 h 432"/>
                <a:gd name="T8" fmla="*/ 98 w 412"/>
                <a:gd name="T9" fmla="*/ 419 h 432"/>
                <a:gd name="T10" fmla="*/ 77 w 412"/>
                <a:gd name="T11" fmla="*/ 425 h 432"/>
                <a:gd name="T12" fmla="*/ 57 w 412"/>
                <a:gd name="T13" fmla="*/ 430 h 432"/>
                <a:gd name="T14" fmla="*/ 35 w 412"/>
                <a:gd name="T15" fmla="*/ 432 h 432"/>
                <a:gd name="T16" fmla="*/ 14 w 412"/>
                <a:gd name="T17" fmla="*/ 432 h 432"/>
                <a:gd name="T18" fmla="*/ 0 w 412"/>
                <a:gd name="T19" fmla="*/ 409 h 432"/>
                <a:gd name="T20" fmla="*/ 1 w 412"/>
                <a:gd name="T21" fmla="*/ 388 h 432"/>
                <a:gd name="T22" fmla="*/ 13 w 412"/>
                <a:gd name="T23" fmla="*/ 367 h 432"/>
                <a:gd name="T24" fmla="*/ 32 w 412"/>
                <a:gd name="T25" fmla="*/ 347 h 432"/>
                <a:gd name="T26" fmla="*/ 56 w 412"/>
                <a:gd name="T27" fmla="*/ 326 h 432"/>
                <a:gd name="T28" fmla="*/ 82 w 412"/>
                <a:gd name="T29" fmla="*/ 305 h 432"/>
                <a:gd name="T30" fmla="*/ 106 w 412"/>
                <a:gd name="T31" fmla="*/ 284 h 432"/>
                <a:gd name="T32" fmla="*/ 125 w 412"/>
                <a:gd name="T33" fmla="*/ 263 h 432"/>
                <a:gd name="T34" fmla="*/ 151 w 412"/>
                <a:gd name="T35" fmla="*/ 236 h 432"/>
                <a:gd name="T36" fmla="*/ 173 w 412"/>
                <a:gd name="T37" fmla="*/ 209 h 432"/>
                <a:gd name="T38" fmla="*/ 197 w 412"/>
                <a:gd name="T39" fmla="*/ 181 h 432"/>
                <a:gd name="T40" fmla="*/ 219 w 412"/>
                <a:gd name="T41" fmla="*/ 152 h 432"/>
                <a:gd name="T42" fmla="*/ 244 w 412"/>
                <a:gd name="T43" fmla="*/ 125 h 432"/>
                <a:gd name="T44" fmla="*/ 268 w 412"/>
                <a:gd name="T45" fmla="*/ 98 h 432"/>
                <a:gd name="T46" fmla="*/ 293 w 412"/>
                <a:gd name="T47" fmla="*/ 72 h 432"/>
                <a:gd name="T48" fmla="*/ 321 w 412"/>
                <a:gd name="T49" fmla="*/ 48 h 432"/>
                <a:gd name="T50" fmla="*/ 332 w 412"/>
                <a:gd name="T51" fmla="*/ 42 h 432"/>
                <a:gd name="T52" fmla="*/ 343 w 412"/>
                <a:gd name="T53" fmla="*/ 35 h 432"/>
                <a:gd name="T54" fmla="*/ 354 w 412"/>
                <a:gd name="T55" fmla="*/ 31 h 432"/>
                <a:gd name="T56" fmla="*/ 365 w 412"/>
                <a:gd name="T57" fmla="*/ 24 h 432"/>
                <a:gd name="T58" fmla="*/ 377 w 412"/>
                <a:gd name="T59" fmla="*/ 18 h 432"/>
                <a:gd name="T60" fmla="*/ 390 w 412"/>
                <a:gd name="T61" fmla="*/ 13 h 432"/>
                <a:gd name="T62" fmla="*/ 401 w 412"/>
                <a:gd name="T63" fmla="*/ 6 h 432"/>
                <a:gd name="T64" fmla="*/ 412 w 412"/>
                <a:gd name="T65" fmla="*/ 0 h 432"/>
                <a:gd name="T66" fmla="*/ 165 w 412"/>
                <a:gd name="T67" fmla="*/ 374 h 4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12"/>
                <a:gd name="T103" fmla="*/ 0 h 432"/>
                <a:gd name="T104" fmla="*/ 412 w 412"/>
                <a:gd name="T105" fmla="*/ 432 h 43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12" h="432">
                  <a:moveTo>
                    <a:pt x="165" y="374"/>
                  </a:moveTo>
                  <a:lnTo>
                    <a:pt x="151" y="388"/>
                  </a:lnTo>
                  <a:lnTo>
                    <a:pt x="134" y="401"/>
                  </a:lnTo>
                  <a:lnTo>
                    <a:pt x="117" y="411"/>
                  </a:lnTo>
                  <a:lnTo>
                    <a:pt x="98" y="419"/>
                  </a:lnTo>
                  <a:lnTo>
                    <a:pt x="77" y="425"/>
                  </a:lnTo>
                  <a:lnTo>
                    <a:pt x="57" y="430"/>
                  </a:lnTo>
                  <a:lnTo>
                    <a:pt x="35" y="432"/>
                  </a:lnTo>
                  <a:lnTo>
                    <a:pt x="14" y="432"/>
                  </a:lnTo>
                  <a:lnTo>
                    <a:pt x="0" y="409"/>
                  </a:lnTo>
                  <a:lnTo>
                    <a:pt x="1" y="388"/>
                  </a:lnTo>
                  <a:lnTo>
                    <a:pt x="13" y="367"/>
                  </a:lnTo>
                  <a:lnTo>
                    <a:pt x="32" y="347"/>
                  </a:lnTo>
                  <a:lnTo>
                    <a:pt x="56" y="326"/>
                  </a:lnTo>
                  <a:lnTo>
                    <a:pt x="82" y="305"/>
                  </a:lnTo>
                  <a:lnTo>
                    <a:pt x="106" y="284"/>
                  </a:lnTo>
                  <a:lnTo>
                    <a:pt x="125" y="263"/>
                  </a:lnTo>
                  <a:lnTo>
                    <a:pt x="151" y="236"/>
                  </a:lnTo>
                  <a:lnTo>
                    <a:pt x="173" y="209"/>
                  </a:lnTo>
                  <a:lnTo>
                    <a:pt x="197" y="181"/>
                  </a:lnTo>
                  <a:lnTo>
                    <a:pt x="219" y="152"/>
                  </a:lnTo>
                  <a:lnTo>
                    <a:pt x="244" y="125"/>
                  </a:lnTo>
                  <a:lnTo>
                    <a:pt x="268" y="98"/>
                  </a:lnTo>
                  <a:lnTo>
                    <a:pt x="293" y="72"/>
                  </a:lnTo>
                  <a:lnTo>
                    <a:pt x="321" y="48"/>
                  </a:lnTo>
                  <a:lnTo>
                    <a:pt x="332" y="42"/>
                  </a:lnTo>
                  <a:lnTo>
                    <a:pt x="343" y="35"/>
                  </a:lnTo>
                  <a:lnTo>
                    <a:pt x="354" y="31"/>
                  </a:lnTo>
                  <a:lnTo>
                    <a:pt x="365" y="24"/>
                  </a:lnTo>
                  <a:lnTo>
                    <a:pt x="377" y="18"/>
                  </a:lnTo>
                  <a:lnTo>
                    <a:pt x="390" y="13"/>
                  </a:lnTo>
                  <a:lnTo>
                    <a:pt x="401" y="6"/>
                  </a:lnTo>
                  <a:lnTo>
                    <a:pt x="412" y="0"/>
                  </a:lnTo>
                  <a:lnTo>
                    <a:pt x="165" y="374"/>
                  </a:lnTo>
                  <a:close/>
                </a:path>
              </a:pathLst>
            </a:custGeom>
            <a:solidFill>
              <a:srgbClr val="FFFFFF"/>
            </a:solidFill>
            <a:ln w="9525">
              <a:noFill/>
              <a:round/>
              <a:headEnd/>
              <a:tailEnd/>
            </a:ln>
          </p:spPr>
          <p:txBody>
            <a:bodyPr/>
            <a:lstStyle/>
            <a:p>
              <a:endParaRPr lang="ru-RU"/>
            </a:p>
          </p:txBody>
        </p:sp>
        <p:sp>
          <p:nvSpPr>
            <p:cNvPr id="30" name="Freeform 36"/>
            <p:cNvSpPr>
              <a:spLocks/>
            </p:cNvSpPr>
            <p:nvPr/>
          </p:nvSpPr>
          <p:spPr bwMode="auto">
            <a:xfrm>
              <a:off x="1428" y="2516"/>
              <a:ext cx="77" cy="93"/>
            </a:xfrm>
            <a:custGeom>
              <a:avLst/>
              <a:gdLst>
                <a:gd name="T0" fmla="*/ 71 w 77"/>
                <a:gd name="T1" fmla="*/ 35 h 93"/>
                <a:gd name="T2" fmla="*/ 77 w 77"/>
                <a:gd name="T3" fmla="*/ 35 h 93"/>
                <a:gd name="T4" fmla="*/ 69 w 77"/>
                <a:gd name="T5" fmla="*/ 43 h 93"/>
                <a:gd name="T6" fmla="*/ 59 w 77"/>
                <a:gd name="T7" fmla="*/ 51 h 93"/>
                <a:gd name="T8" fmla="*/ 50 w 77"/>
                <a:gd name="T9" fmla="*/ 59 h 93"/>
                <a:gd name="T10" fmla="*/ 40 w 77"/>
                <a:gd name="T11" fmla="*/ 66 h 93"/>
                <a:gd name="T12" fmla="*/ 30 w 77"/>
                <a:gd name="T13" fmla="*/ 74 h 93"/>
                <a:gd name="T14" fmla="*/ 21 w 77"/>
                <a:gd name="T15" fmla="*/ 80 h 93"/>
                <a:gd name="T16" fmla="*/ 10 w 77"/>
                <a:gd name="T17" fmla="*/ 87 h 93"/>
                <a:gd name="T18" fmla="*/ 0 w 77"/>
                <a:gd name="T19" fmla="*/ 93 h 93"/>
                <a:gd name="T20" fmla="*/ 6 w 77"/>
                <a:gd name="T21" fmla="*/ 77 h 93"/>
                <a:gd name="T22" fmla="*/ 18 w 77"/>
                <a:gd name="T23" fmla="*/ 59 h 93"/>
                <a:gd name="T24" fmla="*/ 29 w 77"/>
                <a:gd name="T25" fmla="*/ 42 h 93"/>
                <a:gd name="T26" fmla="*/ 37 w 77"/>
                <a:gd name="T27" fmla="*/ 21 h 93"/>
                <a:gd name="T28" fmla="*/ 51 w 77"/>
                <a:gd name="T29" fmla="*/ 0 h 93"/>
                <a:gd name="T30" fmla="*/ 53 w 77"/>
                <a:gd name="T31" fmla="*/ 11 h 93"/>
                <a:gd name="T32" fmla="*/ 56 w 77"/>
                <a:gd name="T33" fmla="*/ 19 h 93"/>
                <a:gd name="T34" fmla="*/ 62 w 77"/>
                <a:gd name="T35" fmla="*/ 29 h 93"/>
                <a:gd name="T36" fmla="*/ 71 w 77"/>
                <a:gd name="T37" fmla="*/ 35 h 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7"/>
                <a:gd name="T58" fmla="*/ 0 h 93"/>
                <a:gd name="T59" fmla="*/ 77 w 77"/>
                <a:gd name="T60" fmla="*/ 93 h 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7" h="93">
                  <a:moveTo>
                    <a:pt x="71" y="35"/>
                  </a:moveTo>
                  <a:lnTo>
                    <a:pt x="77" y="35"/>
                  </a:lnTo>
                  <a:lnTo>
                    <a:pt x="69" y="43"/>
                  </a:lnTo>
                  <a:lnTo>
                    <a:pt x="59" y="51"/>
                  </a:lnTo>
                  <a:lnTo>
                    <a:pt x="50" y="59"/>
                  </a:lnTo>
                  <a:lnTo>
                    <a:pt x="40" y="66"/>
                  </a:lnTo>
                  <a:lnTo>
                    <a:pt x="30" y="74"/>
                  </a:lnTo>
                  <a:lnTo>
                    <a:pt x="21" y="80"/>
                  </a:lnTo>
                  <a:lnTo>
                    <a:pt x="10" y="87"/>
                  </a:lnTo>
                  <a:lnTo>
                    <a:pt x="0" y="93"/>
                  </a:lnTo>
                  <a:lnTo>
                    <a:pt x="6" y="77"/>
                  </a:lnTo>
                  <a:lnTo>
                    <a:pt x="18" y="59"/>
                  </a:lnTo>
                  <a:lnTo>
                    <a:pt x="29" y="42"/>
                  </a:lnTo>
                  <a:lnTo>
                    <a:pt x="37" y="21"/>
                  </a:lnTo>
                  <a:lnTo>
                    <a:pt x="51" y="0"/>
                  </a:lnTo>
                  <a:lnTo>
                    <a:pt x="53" y="11"/>
                  </a:lnTo>
                  <a:lnTo>
                    <a:pt x="56" y="19"/>
                  </a:lnTo>
                  <a:lnTo>
                    <a:pt x="62" y="29"/>
                  </a:lnTo>
                  <a:lnTo>
                    <a:pt x="71" y="35"/>
                  </a:lnTo>
                  <a:close/>
                </a:path>
              </a:pathLst>
            </a:custGeom>
            <a:solidFill>
              <a:srgbClr val="7FBFFF"/>
            </a:solidFill>
            <a:ln w="9525">
              <a:noFill/>
              <a:round/>
              <a:headEnd/>
              <a:tailEnd/>
            </a:ln>
          </p:spPr>
          <p:txBody>
            <a:bodyPr/>
            <a:lstStyle/>
            <a:p>
              <a:endParaRPr lang="ru-RU"/>
            </a:p>
          </p:txBody>
        </p:sp>
        <p:sp>
          <p:nvSpPr>
            <p:cNvPr id="31" name="Freeform 37"/>
            <p:cNvSpPr>
              <a:spLocks/>
            </p:cNvSpPr>
            <p:nvPr/>
          </p:nvSpPr>
          <p:spPr bwMode="auto">
            <a:xfrm>
              <a:off x="1723" y="2526"/>
              <a:ext cx="260" cy="73"/>
            </a:xfrm>
            <a:custGeom>
              <a:avLst/>
              <a:gdLst>
                <a:gd name="T0" fmla="*/ 260 w 260"/>
                <a:gd name="T1" fmla="*/ 0 h 73"/>
                <a:gd name="T2" fmla="*/ 239 w 260"/>
                <a:gd name="T3" fmla="*/ 13 h 73"/>
                <a:gd name="T4" fmla="*/ 220 w 260"/>
                <a:gd name="T5" fmla="*/ 25 h 73"/>
                <a:gd name="T6" fmla="*/ 199 w 260"/>
                <a:gd name="T7" fmla="*/ 40 h 73"/>
                <a:gd name="T8" fmla="*/ 180 w 260"/>
                <a:gd name="T9" fmla="*/ 53 h 73"/>
                <a:gd name="T10" fmla="*/ 159 w 260"/>
                <a:gd name="T11" fmla="*/ 64 h 73"/>
                <a:gd name="T12" fmla="*/ 136 w 260"/>
                <a:gd name="T13" fmla="*/ 72 h 73"/>
                <a:gd name="T14" fmla="*/ 114 w 260"/>
                <a:gd name="T15" fmla="*/ 73 h 73"/>
                <a:gd name="T16" fmla="*/ 90 w 260"/>
                <a:gd name="T17" fmla="*/ 70 h 73"/>
                <a:gd name="T18" fmla="*/ 77 w 260"/>
                <a:gd name="T19" fmla="*/ 67 h 73"/>
                <a:gd name="T20" fmla="*/ 63 w 260"/>
                <a:gd name="T21" fmla="*/ 62 h 73"/>
                <a:gd name="T22" fmla="*/ 50 w 260"/>
                <a:gd name="T23" fmla="*/ 57 h 73"/>
                <a:gd name="T24" fmla="*/ 39 w 260"/>
                <a:gd name="T25" fmla="*/ 49 h 73"/>
                <a:gd name="T26" fmla="*/ 26 w 260"/>
                <a:gd name="T27" fmla="*/ 43 h 73"/>
                <a:gd name="T28" fmla="*/ 16 w 260"/>
                <a:gd name="T29" fmla="*/ 35 h 73"/>
                <a:gd name="T30" fmla="*/ 6 w 260"/>
                <a:gd name="T31" fmla="*/ 27 h 73"/>
                <a:gd name="T32" fmla="*/ 0 w 260"/>
                <a:gd name="T33" fmla="*/ 19 h 73"/>
                <a:gd name="T34" fmla="*/ 15 w 260"/>
                <a:gd name="T35" fmla="*/ 22 h 73"/>
                <a:gd name="T36" fmla="*/ 29 w 260"/>
                <a:gd name="T37" fmla="*/ 27 h 73"/>
                <a:gd name="T38" fmla="*/ 43 w 260"/>
                <a:gd name="T39" fmla="*/ 32 h 73"/>
                <a:gd name="T40" fmla="*/ 58 w 260"/>
                <a:gd name="T41" fmla="*/ 37 h 73"/>
                <a:gd name="T42" fmla="*/ 72 w 260"/>
                <a:gd name="T43" fmla="*/ 40 h 73"/>
                <a:gd name="T44" fmla="*/ 87 w 260"/>
                <a:gd name="T45" fmla="*/ 40 h 73"/>
                <a:gd name="T46" fmla="*/ 103 w 260"/>
                <a:gd name="T47" fmla="*/ 37 h 73"/>
                <a:gd name="T48" fmla="*/ 117 w 260"/>
                <a:gd name="T49" fmla="*/ 30 h 73"/>
                <a:gd name="T50" fmla="*/ 133 w 260"/>
                <a:gd name="T51" fmla="*/ 24 h 73"/>
                <a:gd name="T52" fmla="*/ 149 w 260"/>
                <a:gd name="T53" fmla="*/ 19 h 73"/>
                <a:gd name="T54" fmla="*/ 167 w 260"/>
                <a:gd name="T55" fmla="*/ 14 h 73"/>
                <a:gd name="T56" fmla="*/ 185 w 260"/>
                <a:gd name="T57" fmla="*/ 11 h 73"/>
                <a:gd name="T58" fmla="*/ 204 w 260"/>
                <a:gd name="T59" fmla="*/ 8 h 73"/>
                <a:gd name="T60" fmla="*/ 221 w 260"/>
                <a:gd name="T61" fmla="*/ 4 h 73"/>
                <a:gd name="T62" fmla="*/ 241 w 260"/>
                <a:gd name="T63" fmla="*/ 1 h 73"/>
                <a:gd name="T64" fmla="*/ 260 w 260"/>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0"/>
                <a:gd name="T100" fmla="*/ 0 h 73"/>
                <a:gd name="T101" fmla="*/ 260 w 260"/>
                <a:gd name="T102" fmla="*/ 73 h 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0" h="73">
                  <a:moveTo>
                    <a:pt x="260" y="0"/>
                  </a:moveTo>
                  <a:lnTo>
                    <a:pt x="239" y="13"/>
                  </a:lnTo>
                  <a:lnTo>
                    <a:pt x="220" y="25"/>
                  </a:lnTo>
                  <a:lnTo>
                    <a:pt x="199" y="40"/>
                  </a:lnTo>
                  <a:lnTo>
                    <a:pt x="180" y="53"/>
                  </a:lnTo>
                  <a:lnTo>
                    <a:pt x="159" y="64"/>
                  </a:lnTo>
                  <a:lnTo>
                    <a:pt x="136" y="72"/>
                  </a:lnTo>
                  <a:lnTo>
                    <a:pt x="114" y="73"/>
                  </a:lnTo>
                  <a:lnTo>
                    <a:pt x="90" y="70"/>
                  </a:lnTo>
                  <a:lnTo>
                    <a:pt x="77" y="67"/>
                  </a:lnTo>
                  <a:lnTo>
                    <a:pt x="63" y="62"/>
                  </a:lnTo>
                  <a:lnTo>
                    <a:pt x="50" y="57"/>
                  </a:lnTo>
                  <a:lnTo>
                    <a:pt x="39" y="49"/>
                  </a:lnTo>
                  <a:lnTo>
                    <a:pt x="26" y="43"/>
                  </a:lnTo>
                  <a:lnTo>
                    <a:pt x="16" y="35"/>
                  </a:lnTo>
                  <a:lnTo>
                    <a:pt x="6" y="27"/>
                  </a:lnTo>
                  <a:lnTo>
                    <a:pt x="0" y="19"/>
                  </a:lnTo>
                  <a:lnTo>
                    <a:pt x="15" y="22"/>
                  </a:lnTo>
                  <a:lnTo>
                    <a:pt x="29" y="27"/>
                  </a:lnTo>
                  <a:lnTo>
                    <a:pt x="43" y="32"/>
                  </a:lnTo>
                  <a:lnTo>
                    <a:pt x="58" y="37"/>
                  </a:lnTo>
                  <a:lnTo>
                    <a:pt x="72" y="40"/>
                  </a:lnTo>
                  <a:lnTo>
                    <a:pt x="87" y="40"/>
                  </a:lnTo>
                  <a:lnTo>
                    <a:pt x="103" y="37"/>
                  </a:lnTo>
                  <a:lnTo>
                    <a:pt x="117" y="30"/>
                  </a:lnTo>
                  <a:lnTo>
                    <a:pt x="133" y="24"/>
                  </a:lnTo>
                  <a:lnTo>
                    <a:pt x="149" y="19"/>
                  </a:lnTo>
                  <a:lnTo>
                    <a:pt x="167" y="14"/>
                  </a:lnTo>
                  <a:lnTo>
                    <a:pt x="185" y="11"/>
                  </a:lnTo>
                  <a:lnTo>
                    <a:pt x="204" y="8"/>
                  </a:lnTo>
                  <a:lnTo>
                    <a:pt x="221" y="4"/>
                  </a:lnTo>
                  <a:lnTo>
                    <a:pt x="241" y="1"/>
                  </a:lnTo>
                  <a:lnTo>
                    <a:pt x="260" y="0"/>
                  </a:lnTo>
                  <a:close/>
                </a:path>
              </a:pathLst>
            </a:custGeom>
            <a:solidFill>
              <a:srgbClr val="7FBFFF"/>
            </a:solidFill>
            <a:ln w="9525">
              <a:noFill/>
              <a:round/>
              <a:headEnd/>
              <a:tailEnd/>
            </a:ln>
          </p:spPr>
          <p:txBody>
            <a:bodyPr/>
            <a:lstStyle/>
            <a:p>
              <a:endParaRPr lang="ru-RU"/>
            </a:p>
          </p:txBody>
        </p:sp>
        <p:sp>
          <p:nvSpPr>
            <p:cNvPr id="32" name="Freeform 38"/>
            <p:cNvSpPr>
              <a:spLocks/>
            </p:cNvSpPr>
            <p:nvPr/>
          </p:nvSpPr>
          <p:spPr bwMode="auto">
            <a:xfrm>
              <a:off x="1815" y="2136"/>
              <a:ext cx="461" cy="88"/>
            </a:xfrm>
            <a:custGeom>
              <a:avLst/>
              <a:gdLst>
                <a:gd name="T0" fmla="*/ 33 w 461"/>
                <a:gd name="T1" fmla="*/ 2 h 88"/>
                <a:gd name="T2" fmla="*/ 36 w 461"/>
                <a:gd name="T3" fmla="*/ 2 h 88"/>
                <a:gd name="T4" fmla="*/ 48 w 461"/>
                <a:gd name="T5" fmla="*/ 2 h 88"/>
                <a:gd name="T6" fmla="*/ 64 w 461"/>
                <a:gd name="T7" fmla="*/ 2 h 88"/>
                <a:gd name="T8" fmla="*/ 85 w 461"/>
                <a:gd name="T9" fmla="*/ 2 h 88"/>
                <a:gd name="T10" fmla="*/ 110 w 461"/>
                <a:gd name="T11" fmla="*/ 0 h 88"/>
                <a:gd name="T12" fmla="*/ 139 w 461"/>
                <a:gd name="T13" fmla="*/ 0 h 88"/>
                <a:gd name="T14" fmla="*/ 170 w 461"/>
                <a:gd name="T15" fmla="*/ 2 h 88"/>
                <a:gd name="T16" fmla="*/ 203 w 461"/>
                <a:gd name="T17" fmla="*/ 2 h 88"/>
                <a:gd name="T18" fmla="*/ 237 w 461"/>
                <a:gd name="T19" fmla="*/ 2 h 88"/>
                <a:gd name="T20" fmla="*/ 272 w 461"/>
                <a:gd name="T21" fmla="*/ 3 h 88"/>
                <a:gd name="T22" fmla="*/ 306 w 461"/>
                <a:gd name="T23" fmla="*/ 5 h 88"/>
                <a:gd name="T24" fmla="*/ 336 w 461"/>
                <a:gd name="T25" fmla="*/ 8 h 88"/>
                <a:gd name="T26" fmla="*/ 367 w 461"/>
                <a:gd name="T27" fmla="*/ 11 h 88"/>
                <a:gd name="T28" fmla="*/ 392 w 461"/>
                <a:gd name="T29" fmla="*/ 14 h 88"/>
                <a:gd name="T30" fmla="*/ 415 w 461"/>
                <a:gd name="T31" fmla="*/ 19 h 88"/>
                <a:gd name="T32" fmla="*/ 433 w 461"/>
                <a:gd name="T33" fmla="*/ 24 h 88"/>
                <a:gd name="T34" fmla="*/ 455 w 461"/>
                <a:gd name="T35" fmla="*/ 35 h 88"/>
                <a:gd name="T36" fmla="*/ 461 w 461"/>
                <a:gd name="T37" fmla="*/ 43 h 88"/>
                <a:gd name="T38" fmla="*/ 457 w 461"/>
                <a:gd name="T39" fmla="*/ 50 h 88"/>
                <a:gd name="T40" fmla="*/ 441 w 461"/>
                <a:gd name="T41" fmla="*/ 54 h 88"/>
                <a:gd name="T42" fmla="*/ 417 w 461"/>
                <a:gd name="T43" fmla="*/ 58 h 88"/>
                <a:gd name="T44" fmla="*/ 386 w 461"/>
                <a:gd name="T45" fmla="*/ 59 h 88"/>
                <a:gd name="T46" fmla="*/ 351 w 461"/>
                <a:gd name="T47" fmla="*/ 61 h 88"/>
                <a:gd name="T48" fmla="*/ 316 w 461"/>
                <a:gd name="T49" fmla="*/ 59 h 88"/>
                <a:gd name="T50" fmla="*/ 279 w 461"/>
                <a:gd name="T51" fmla="*/ 59 h 88"/>
                <a:gd name="T52" fmla="*/ 243 w 461"/>
                <a:gd name="T53" fmla="*/ 62 h 88"/>
                <a:gd name="T54" fmla="*/ 211 w 461"/>
                <a:gd name="T55" fmla="*/ 66 h 88"/>
                <a:gd name="T56" fmla="*/ 181 w 461"/>
                <a:gd name="T57" fmla="*/ 72 h 88"/>
                <a:gd name="T58" fmla="*/ 157 w 461"/>
                <a:gd name="T59" fmla="*/ 79 h 88"/>
                <a:gd name="T60" fmla="*/ 136 w 461"/>
                <a:gd name="T61" fmla="*/ 83 h 88"/>
                <a:gd name="T62" fmla="*/ 125 w 461"/>
                <a:gd name="T63" fmla="*/ 87 h 88"/>
                <a:gd name="T64" fmla="*/ 120 w 461"/>
                <a:gd name="T65" fmla="*/ 88 h 88"/>
                <a:gd name="T66" fmla="*/ 120 w 461"/>
                <a:gd name="T67" fmla="*/ 85 h 88"/>
                <a:gd name="T68" fmla="*/ 117 w 461"/>
                <a:gd name="T69" fmla="*/ 77 h 88"/>
                <a:gd name="T70" fmla="*/ 110 w 461"/>
                <a:gd name="T71" fmla="*/ 69 h 88"/>
                <a:gd name="T72" fmla="*/ 99 w 461"/>
                <a:gd name="T73" fmla="*/ 64 h 88"/>
                <a:gd name="T74" fmla="*/ 91 w 461"/>
                <a:gd name="T75" fmla="*/ 62 h 88"/>
                <a:gd name="T76" fmla="*/ 81 w 461"/>
                <a:gd name="T77" fmla="*/ 64 h 88"/>
                <a:gd name="T78" fmla="*/ 70 w 461"/>
                <a:gd name="T79" fmla="*/ 64 h 88"/>
                <a:gd name="T80" fmla="*/ 57 w 461"/>
                <a:gd name="T81" fmla="*/ 66 h 88"/>
                <a:gd name="T82" fmla="*/ 46 w 461"/>
                <a:gd name="T83" fmla="*/ 67 h 88"/>
                <a:gd name="T84" fmla="*/ 35 w 461"/>
                <a:gd name="T85" fmla="*/ 69 h 88"/>
                <a:gd name="T86" fmla="*/ 24 w 461"/>
                <a:gd name="T87" fmla="*/ 69 h 88"/>
                <a:gd name="T88" fmla="*/ 16 w 461"/>
                <a:gd name="T89" fmla="*/ 67 h 88"/>
                <a:gd name="T90" fmla="*/ 6 w 461"/>
                <a:gd name="T91" fmla="*/ 64 h 88"/>
                <a:gd name="T92" fmla="*/ 1 w 461"/>
                <a:gd name="T93" fmla="*/ 61 h 88"/>
                <a:gd name="T94" fmla="*/ 0 w 461"/>
                <a:gd name="T95" fmla="*/ 61 h 88"/>
                <a:gd name="T96" fmla="*/ 0 w 461"/>
                <a:gd name="T97" fmla="*/ 61 h 88"/>
                <a:gd name="T98" fmla="*/ 33 w 461"/>
                <a:gd name="T99" fmla="*/ 2 h 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1"/>
                <a:gd name="T151" fmla="*/ 0 h 88"/>
                <a:gd name="T152" fmla="*/ 461 w 461"/>
                <a:gd name="T153" fmla="*/ 88 h 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1" h="88">
                  <a:moveTo>
                    <a:pt x="33" y="2"/>
                  </a:moveTo>
                  <a:lnTo>
                    <a:pt x="36" y="2"/>
                  </a:lnTo>
                  <a:lnTo>
                    <a:pt x="48" y="2"/>
                  </a:lnTo>
                  <a:lnTo>
                    <a:pt x="64" y="2"/>
                  </a:lnTo>
                  <a:lnTo>
                    <a:pt x="85" y="2"/>
                  </a:lnTo>
                  <a:lnTo>
                    <a:pt x="110" y="0"/>
                  </a:lnTo>
                  <a:lnTo>
                    <a:pt x="139" y="0"/>
                  </a:lnTo>
                  <a:lnTo>
                    <a:pt x="170" y="2"/>
                  </a:lnTo>
                  <a:lnTo>
                    <a:pt x="203" y="2"/>
                  </a:lnTo>
                  <a:lnTo>
                    <a:pt x="237" y="2"/>
                  </a:lnTo>
                  <a:lnTo>
                    <a:pt x="272" y="3"/>
                  </a:lnTo>
                  <a:lnTo>
                    <a:pt x="306" y="5"/>
                  </a:lnTo>
                  <a:lnTo>
                    <a:pt x="336" y="8"/>
                  </a:lnTo>
                  <a:lnTo>
                    <a:pt x="367" y="11"/>
                  </a:lnTo>
                  <a:lnTo>
                    <a:pt x="392" y="14"/>
                  </a:lnTo>
                  <a:lnTo>
                    <a:pt x="415" y="19"/>
                  </a:lnTo>
                  <a:lnTo>
                    <a:pt x="433" y="24"/>
                  </a:lnTo>
                  <a:lnTo>
                    <a:pt x="455" y="35"/>
                  </a:lnTo>
                  <a:lnTo>
                    <a:pt x="461" y="43"/>
                  </a:lnTo>
                  <a:lnTo>
                    <a:pt x="457" y="50"/>
                  </a:lnTo>
                  <a:lnTo>
                    <a:pt x="441" y="54"/>
                  </a:lnTo>
                  <a:lnTo>
                    <a:pt x="417" y="58"/>
                  </a:lnTo>
                  <a:lnTo>
                    <a:pt x="386" y="59"/>
                  </a:lnTo>
                  <a:lnTo>
                    <a:pt x="351" y="61"/>
                  </a:lnTo>
                  <a:lnTo>
                    <a:pt x="316" y="59"/>
                  </a:lnTo>
                  <a:lnTo>
                    <a:pt x="279" y="59"/>
                  </a:lnTo>
                  <a:lnTo>
                    <a:pt x="243" y="62"/>
                  </a:lnTo>
                  <a:lnTo>
                    <a:pt x="211" y="66"/>
                  </a:lnTo>
                  <a:lnTo>
                    <a:pt x="181" y="72"/>
                  </a:lnTo>
                  <a:lnTo>
                    <a:pt x="157" y="79"/>
                  </a:lnTo>
                  <a:lnTo>
                    <a:pt x="136" y="83"/>
                  </a:lnTo>
                  <a:lnTo>
                    <a:pt x="125" y="87"/>
                  </a:lnTo>
                  <a:lnTo>
                    <a:pt x="120" y="88"/>
                  </a:lnTo>
                  <a:lnTo>
                    <a:pt x="120" y="85"/>
                  </a:lnTo>
                  <a:lnTo>
                    <a:pt x="117" y="77"/>
                  </a:lnTo>
                  <a:lnTo>
                    <a:pt x="110" y="69"/>
                  </a:lnTo>
                  <a:lnTo>
                    <a:pt x="99" y="64"/>
                  </a:lnTo>
                  <a:lnTo>
                    <a:pt x="91" y="62"/>
                  </a:lnTo>
                  <a:lnTo>
                    <a:pt x="81" y="64"/>
                  </a:lnTo>
                  <a:lnTo>
                    <a:pt x="70" y="64"/>
                  </a:lnTo>
                  <a:lnTo>
                    <a:pt x="57" y="66"/>
                  </a:lnTo>
                  <a:lnTo>
                    <a:pt x="46" y="67"/>
                  </a:lnTo>
                  <a:lnTo>
                    <a:pt x="35" y="69"/>
                  </a:lnTo>
                  <a:lnTo>
                    <a:pt x="24" y="69"/>
                  </a:lnTo>
                  <a:lnTo>
                    <a:pt x="16" y="67"/>
                  </a:lnTo>
                  <a:lnTo>
                    <a:pt x="6" y="64"/>
                  </a:lnTo>
                  <a:lnTo>
                    <a:pt x="1" y="61"/>
                  </a:lnTo>
                  <a:lnTo>
                    <a:pt x="0" y="61"/>
                  </a:lnTo>
                  <a:lnTo>
                    <a:pt x="33" y="2"/>
                  </a:lnTo>
                  <a:close/>
                </a:path>
              </a:pathLst>
            </a:custGeom>
            <a:solidFill>
              <a:srgbClr val="7FBFFF"/>
            </a:solidFill>
            <a:ln w="9525">
              <a:noFill/>
              <a:round/>
              <a:headEnd/>
              <a:tailEnd/>
            </a:ln>
          </p:spPr>
          <p:txBody>
            <a:bodyPr/>
            <a:lstStyle/>
            <a:p>
              <a:endParaRPr lang="ru-RU"/>
            </a:p>
          </p:txBody>
        </p:sp>
        <p:sp>
          <p:nvSpPr>
            <p:cNvPr id="33" name="Freeform 39"/>
            <p:cNvSpPr>
              <a:spLocks/>
            </p:cNvSpPr>
            <p:nvPr/>
          </p:nvSpPr>
          <p:spPr bwMode="auto">
            <a:xfrm>
              <a:off x="1875" y="1554"/>
              <a:ext cx="294" cy="401"/>
            </a:xfrm>
            <a:custGeom>
              <a:avLst/>
              <a:gdLst>
                <a:gd name="T0" fmla="*/ 268 w 294"/>
                <a:gd name="T1" fmla="*/ 0 h 401"/>
                <a:gd name="T2" fmla="*/ 0 w 294"/>
                <a:gd name="T3" fmla="*/ 389 h 401"/>
                <a:gd name="T4" fmla="*/ 21 w 294"/>
                <a:gd name="T5" fmla="*/ 401 h 401"/>
                <a:gd name="T6" fmla="*/ 294 w 294"/>
                <a:gd name="T7" fmla="*/ 8 h 401"/>
                <a:gd name="T8" fmla="*/ 268 w 294"/>
                <a:gd name="T9" fmla="*/ 0 h 401"/>
                <a:gd name="T10" fmla="*/ 0 60000 65536"/>
                <a:gd name="T11" fmla="*/ 0 60000 65536"/>
                <a:gd name="T12" fmla="*/ 0 60000 65536"/>
                <a:gd name="T13" fmla="*/ 0 60000 65536"/>
                <a:gd name="T14" fmla="*/ 0 60000 65536"/>
                <a:gd name="T15" fmla="*/ 0 w 294"/>
                <a:gd name="T16" fmla="*/ 0 h 401"/>
                <a:gd name="T17" fmla="*/ 294 w 294"/>
                <a:gd name="T18" fmla="*/ 401 h 401"/>
              </a:gdLst>
              <a:ahLst/>
              <a:cxnLst>
                <a:cxn ang="T10">
                  <a:pos x="T0" y="T1"/>
                </a:cxn>
                <a:cxn ang="T11">
                  <a:pos x="T2" y="T3"/>
                </a:cxn>
                <a:cxn ang="T12">
                  <a:pos x="T4" y="T5"/>
                </a:cxn>
                <a:cxn ang="T13">
                  <a:pos x="T6" y="T7"/>
                </a:cxn>
                <a:cxn ang="T14">
                  <a:pos x="T8" y="T9"/>
                </a:cxn>
              </a:cxnLst>
              <a:rect l="T15" t="T16" r="T17" b="T18"/>
              <a:pathLst>
                <a:path w="294" h="401">
                  <a:moveTo>
                    <a:pt x="268" y="0"/>
                  </a:moveTo>
                  <a:lnTo>
                    <a:pt x="0" y="389"/>
                  </a:lnTo>
                  <a:lnTo>
                    <a:pt x="21" y="401"/>
                  </a:lnTo>
                  <a:lnTo>
                    <a:pt x="294" y="8"/>
                  </a:lnTo>
                  <a:lnTo>
                    <a:pt x="268" y="0"/>
                  </a:lnTo>
                  <a:close/>
                </a:path>
              </a:pathLst>
            </a:custGeom>
            <a:solidFill>
              <a:srgbClr val="FFFFFF"/>
            </a:solidFill>
            <a:ln w="9525">
              <a:noFill/>
              <a:round/>
              <a:headEnd/>
              <a:tailEnd/>
            </a:ln>
          </p:spPr>
          <p:txBody>
            <a:bodyPr/>
            <a:lstStyle/>
            <a:p>
              <a:endParaRPr lang="ru-RU"/>
            </a:p>
          </p:txBody>
        </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style.rotation</p:attrName>
                                        </p:attrNameLst>
                                      </p:cBhvr>
                                      <p:tavLst>
                                        <p:tav tm="0">
                                          <p:val>
                                            <p:fltVal val="360"/>
                                          </p:val>
                                        </p:tav>
                                        <p:tav tm="100000">
                                          <p:val>
                                            <p:fltVal val="0"/>
                                          </p:val>
                                        </p:tav>
                                      </p:tavLst>
                                    </p:anim>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457200" y="500042"/>
            <a:ext cx="8115328" cy="5973910"/>
          </a:xfrm>
        </p:spPr>
        <p:style>
          <a:lnRef idx="1">
            <a:schemeClr val="accent2"/>
          </a:lnRef>
          <a:fillRef idx="2">
            <a:schemeClr val="accent2"/>
          </a:fillRef>
          <a:effectRef idx="1">
            <a:schemeClr val="accent2"/>
          </a:effectRef>
          <a:fontRef idx="minor">
            <a:schemeClr val="dk1"/>
          </a:fontRef>
        </p:style>
        <p:txBody>
          <a:bodyPr/>
          <a:lstStyle/>
          <a:p>
            <a:r>
              <a:rPr lang="kk-KZ" dirty="0" smtClean="0">
                <a:latin typeface="Times New Roman" pitchFamily="18" charset="0"/>
                <a:cs typeface="Times New Roman" pitchFamily="18" charset="0"/>
              </a:rPr>
              <a:t>Медициналық қызмет көрсету мен кепілді көлемде жүргізу арасы анық болмағандығынан медициналық көмек беру көптеген жерлерде ақылы түрде өтеді. Сонымен қатар медициналық көмек «сатуып алушы» (төлейтін жағы) мен «жасаушы» (медициналық мекеме) арасы анық бөлінбеген, азаматтар тұратын мекенінің сыртында ақылы медициналық көмек ала алмайды, медициналық көмек беру үшін бірегей тарифтық саясат жоқ</a:t>
            </a:r>
          </a:p>
          <a:p>
            <a:endParaRPr lang="ru-RU" dirty="0"/>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662" y="4000504"/>
            <a:ext cx="7215238" cy="2214578"/>
          </a:xfrm>
          <a:prstGeom prst="rect">
            <a:avLst/>
          </a:prstGeom>
        </p:spPr>
      </p:pic>
    </p:spTree>
  </p:cSld>
  <p:clrMapOvr>
    <a:masterClrMapping/>
  </p:clrMapOvr>
  <p:transition>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14313"/>
            <a:ext cx="8229600" cy="785812"/>
          </a:xfrm>
        </p:spPr>
        <p:txBody>
          <a:bodyPr>
            <a:normAutofit fontScale="90000"/>
          </a:bodyPr>
          <a:lstStyle/>
          <a:p>
            <a: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kk-K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endParaRPr lang="ru-RU"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Содержимое 2"/>
          <p:cNvSpPr>
            <a:spLocks noGrp="1"/>
          </p:cNvSpPr>
          <p:nvPr>
            <p:ph idx="4294967295"/>
          </p:nvPr>
        </p:nvSpPr>
        <p:spPr>
          <a:xfrm>
            <a:off x="214282" y="285728"/>
            <a:ext cx="8429684" cy="6286544"/>
          </a:xfrm>
        </p:spPr>
        <p:style>
          <a:lnRef idx="1">
            <a:schemeClr val="accent2"/>
          </a:lnRef>
          <a:fillRef idx="2">
            <a:schemeClr val="accent2"/>
          </a:fillRef>
          <a:effectRef idx="1">
            <a:schemeClr val="accent2"/>
          </a:effectRef>
          <a:fontRef idx="minor">
            <a:schemeClr val="dk1"/>
          </a:fontRef>
        </p:style>
        <p:txBody>
          <a:bodyPr>
            <a:normAutofit fontScale="925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buNone/>
            </a:pPr>
            <a:endParaRPr lang="kk-KZ"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ndParaRPr>
          </a:p>
          <a:p>
            <a:pPr>
              <a:buNone/>
            </a:pPr>
            <a:r>
              <a:rPr lang="kk-KZ" sz="2000" dirty="0" smtClean="0">
                <a:latin typeface="Times New Roman" pitchFamily="18" charset="0"/>
                <a:cs typeface="Times New Roman" pitchFamily="18" charset="0"/>
              </a:rPr>
              <a:t>		</a:t>
            </a:r>
          </a:p>
          <a:p>
            <a:pPr algn="just">
              <a:buNone/>
            </a:pPr>
            <a:r>
              <a:rPr lang="kk-KZ" sz="2000" dirty="0" smtClean="0">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Сондықтан бұл мәселелерді шешу үшін медициналық көмек беру жүйесінің қағидаларын өзгертуіміз, әлі де мемлекеттің, жұмыс берушілердің және азаматтардың өз денсаулығына қарау жөніндегі жауапкершілігін мен өкілеттігін айқындауымыз керек. Ол үшін денсаулық сақтау саласындағы өткен кездегі болған тәжірибеге көңіл бөлуіміз қажет, тіпті кезінде болған Міндетті түрде медициналық сақтандыру қорын да (алда – Қор делінеді) қайта қарауымыз керек. Бұл Қордың қызметі өз кезінде азаматтарға медициналық көмек көрсетуде оң әсер еткен, сөйтіп аз уақыттың ішінде ақылы медициналық қызмет көрсетуде нарықтық  жол ашып берген болатын еді. Алайда бюджеттен жұмыс істемейтін тұрғындады сақтандыруды аз мөлшерде қаржыландыру әсерінен Қор шығындары аса көбейіп кеткен еді. Ал Қор жұмысын уақытылы бақыламағандықтан міндетті медициналық сақтандыру жүйесінде жемқорлық өрбіп кетіп, ол жабылып қалған болатын. </a:t>
            </a:r>
            <a:endParaRPr lang="ru-RU" dirty="0" smtClean="0">
              <a:solidFill>
                <a:schemeClr val="tx1"/>
              </a:solidFill>
              <a:latin typeface="Times New Roman" pitchFamily="18" charset="0"/>
              <a:cs typeface="Times New Roman" pitchFamily="18" charset="0"/>
            </a:endParaRPr>
          </a:p>
          <a:p>
            <a:pPr>
              <a:buNone/>
            </a:pPr>
            <a:endParaRPr lang="kk-KZ" sz="2400" b="1" dirty="0" smtClean="0">
              <a:latin typeface="Times New Roman" pitchFamily="18" charset="0"/>
              <a:cs typeface="Times New Roman" pitchFamily="18" charset="0"/>
            </a:endParaRPr>
          </a:p>
          <a:p>
            <a:pPr>
              <a:buNone/>
            </a:pPr>
            <a:endParaRPr lang="ru-RU" sz="23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buNone/>
            </a:pPr>
            <a:endParaRPr lang="ru-RU" sz="2400" b="1" dirty="0" smtClean="0">
              <a:ln/>
              <a:solidFill>
                <a:schemeClr val="accent3"/>
              </a:solidFill>
            </a:endParaRPr>
          </a:p>
        </p:txBody>
      </p:sp>
      <p:pic>
        <p:nvPicPr>
          <p:cNvPr id="4" name="Picture 7" descr="79fd1043c76e63e8a2aab76ec183dadf"/>
          <p:cNvPicPr>
            <a:picLocks noChangeAspect="1" noChangeArrowheads="1"/>
          </p:cNvPicPr>
          <p:nvPr/>
        </p:nvPicPr>
        <p:blipFill>
          <a:blip r:embed="rId2" cstate="print"/>
          <a:srcRect/>
          <a:stretch>
            <a:fillRect/>
          </a:stretch>
        </p:blipFill>
        <p:spPr bwMode="auto">
          <a:xfrm rot="10800000">
            <a:off x="0" y="-1"/>
            <a:ext cx="3786182" cy="2128181"/>
          </a:xfrm>
          <a:prstGeom prst="rect">
            <a:avLst/>
          </a:prstGeom>
          <a:noFill/>
          <a:ln w="9525">
            <a:noFill/>
            <a:miter lim="800000"/>
            <a:headEnd/>
            <a:tailEnd/>
          </a:ln>
        </p:spPr>
      </p:pic>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одержимое 9"/>
          <p:cNvSpPr>
            <a:spLocks noGrp="1"/>
          </p:cNvSpPr>
          <p:nvPr>
            <p:ph sz="quarter" idx="1"/>
          </p:nvPr>
        </p:nvSpPr>
        <p:spPr>
          <a:xfrm>
            <a:off x="457200" y="214290"/>
            <a:ext cx="8043890" cy="6429420"/>
          </a:xfrm>
        </p:spPr>
        <p:style>
          <a:lnRef idx="1">
            <a:schemeClr val="accent2"/>
          </a:lnRef>
          <a:fillRef idx="2">
            <a:schemeClr val="accent2"/>
          </a:fillRef>
          <a:effectRef idx="1">
            <a:schemeClr val="accent2"/>
          </a:effectRef>
          <a:fontRef idx="minor">
            <a:schemeClr val="dk1"/>
          </a:fontRef>
        </p:style>
        <p:txBody>
          <a:bodyPr/>
          <a:lstStyle/>
          <a:p>
            <a:pPr algn="just">
              <a:buNone/>
            </a:pPr>
            <a:r>
              <a:rPr lang="kk-KZ" dirty="0" smtClean="0">
                <a:latin typeface="Times New Roman" pitchFamily="18" charset="0"/>
                <a:cs typeface="Times New Roman" pitchFamily="18" charset="0"/>
              </a:rPr>
              <a:t>		Медициналық қызмет көрсетуге тұрғындардың қолы жетуінің кепілді болуын және оның сапалы жүруін қамтамасыз ететін денсаулық сақтаудың оңтайлы ұйымдастырушылық құрамдары мен қаржыландыру нұсқаларын құру мақсатына сай қаржыландыруды мынадай үш деңгейде жүргізген дұрыс болар еді. Бірінші, ақысыз медициналық көмек берудің кепілденген көлемін мемлекеттік бюджеттен қаржыландыру. Екінші деңгейде міндетті медициналық сақтандыру қаржылары жатады, ал үшінші деңгейде ақысыз медициналық көмек берудің кепілденген көлемі мен міндетті медициналық сақтандыру бағдарламасы қарастырмаған қызметтің ерікті медициналық сақтандыру қоры мен  ақылы қызмет көрсету қаржылары болмақ.  </a:t>
            </a:r>
            <a:endParaRPr lang="ru-RU" dirty="0" smtClean="0">
              <a:latin typeface="Times New Roman" pitchFamily="18" charset="0"/>
              <a:cs typeface="Times New Roman" pitchFamily="18" charset="0"/>
            </a:endParaRPr>
          </a:p>
          <a:p>
            <a:pPr>
              <a:buNone/>
            </a:pPr>
            <a:endParaRPr lang="ru-RU" dirty="0"/>
          </a:p>
        </p:txBody>
      </p:sp>
      <p:grpSp>
        <p:nvGrpSpPr>
          <p:cNvPr id="11" name="Group 13"/>
          <p:cNvGrpSpPr>
            <a:grpSpLocks/>
          </p:cNvGrpSpPr>
          <p:nvPr/>
        </p:nvGrpSpPr>
        <p:grpSpPr bwMode="auto">
          <a:xfrm rot="-1388965">
            <a:off x="5524306" y="4905787"/>
            <a:ext cx="2796414" cy="1490344"/>
            <a:chOff x="180" y="479"/>
            <a:chExt cx="3184" cy="2977"/>
          </a:xfrm>
        </p:grpSpPr>
        <p:sp>
          <p:nvSpPr>
            <p:cNvPr id="12" name="AutoShape 14"/>
            <p:cNvSpPr>
              <a:spLocks noChangeAspect="1" noChangeArrowheads="1" noTextEdit="1"/>
            </p:cNvSpPr>
            <p:nvPr/>
          </p:nvSpPr>
          <p:spPr bwMode="auto">
            <a:xfrm>
              <a:off x="180" y="479"/>
              <a:ext cx="3184" cy="2977"/>
            </a:xfrm>
            <a:prstGeom prst="rect">
              <a:avLst/>
            </a:prstGeom>
            <a:noFill/>
            <a:ln w="9525">
              <a:noFill/>
              <a:miter lim="800000"/>
              <a:headEnd/>
              <a:tailEnd/>
            </a:ln>
          </p:spPr>
          <p:txBody>
            <a:bodyPr/>
            <a:lstStyle/>
            <a:p>
              <a:endParaRPr lang="ru-RU"/>
            </a:p>
          </p:txBody>
        </p:sp>
        <p:sp>
          <p:nvSpPr>
            <p:cNvPr id="13" name="Freeform 15"/>
            <p:cNvSpPr>
              <a:spLocks/>
            </p:cNvSpPr>
            <p:nvPr/>
          </p:nvSpPr>
          <p:spPr bwMode="auto">
            <a:xfrm>
              <a:off x="360" y="837"/>
              <a:ext cx="2016" cy="2619"/>
            </a:xfrm>
            <a:custGeom>
              <a:avLst/>
              <a:gdLst>
                <a:gd name="T0" fmla="*/ 37 w 2016"/>
                <a:gd name="T1" fmla="*/ 2192 h 2619"/>
                <a:gd name="T2" fmla="*/ 114 w 2016"/>
                <a:gd name="T3" fmla="*/ 1798 h 2619"/>
                <a:gd name="T4" fmla="*/ 207 w 2016"/>
                <a:gd name="T5" fmla="*/ 1408 h 2619"/>
                <a:gd name="T6" fmla="*/ 245 w 2016"/>
                <a:gd name="T7" fmla="*/ 1260 h 2619"/>
                <a:gd name="T8" fmla="*/ 285 w 2016"/>
                <a:gd name="T9" fmla="*/ 1113 h 2619"/>
                <a:gd name="T10" fmla="*/ 341 w 2016"/>
                <a:gd name="T11" fmla="*/ 906 h 2619"/>
                <a:gd name="T12" fmla="*/ 425 w 2016"/>
                <a:gd name="T13" fmla="*/ 574 h 2619"/>
                <a:gd name="T14" fmla="*/ 490 w 2016"/>
                <a:gd name="T15" fmla="*/ 240 h 2619"/>
                <a:gd name="T16" fmla="*/ 516 w 2016"/>
                <a:gd name="T17" fmla="*/ 64 h 2619"/>
                <a:gd name="T18" fmla="*/ 551 w 2016"/>
                <a:gd name="T19" fmla="*/ 0 h 2619"/>
                <a:gd name="T20" fmla="*/ 652 w 2016"/>
                <a:gd name="T21" fmla="*/ 3 h 2619"/>
                <a:gd name="T22" fmla="*/ 752 w 2016"/>
                <a:gd name="T23" fmla="*/ 9 h 2619"/>
                <a:gd name="T24" fmla="*/ 851 w 2016"/>
                <a:gd name="T25" fmla="*/ 19 h 2619"/>
                <a:gd name="T26" fmla="*/ 949 w 2016"/>
                <a:gd name="T27" fmla="*/ 30 h 2619"/>
                <a:gd name="T28" fmla="*/ 1049 w 2016"/>
                <a:gd name="T29" fmla="*/ 41 h 2619"/>
                <a:gd name="T30" fmla="*/ 1230 w 2016"/>
                <a:gd name="T31" fmla="*/ 70 h 2619"/>
                <a:gd name="T32" fmla="*/ 1410 w 2016"/>
                <a:gd name="T33" fmla="*/ 99 h 2619"/>
                <a:gd name="T34" fmla="*/ 1589 w 2016"/>
                <a:gd name="T35" fmla="*/ 123 h 2619"/>
                <a:gd name="T36" fmla="*/ 1771 w 2016"/>
                <a:gd name="T37" fmla="*/ 142 h 2619"/>
                <a:gd name="T38" fmla="*/ 1953 w 2016"/>
                <a:gd name="T39" fmla="*/ 152 h 2619"/>
                <a:gd name="T40" fmla="*/ 1992 w 2016"/>
                <a:gd name="T41" fmla="*/ 309 h 2619"/>
                <a:gd name="T42" fmla="*/ 1952 w 2016"/>
                <a:gd name="T43" fmla="*/ 545 h 2619"/>
                <a:gd name="T44" fmla="*/ 1905 w 2016"/>
                <a:gd name="T45" fmla="*/ 779 h 2619"/>
                <a:gd name="T46" fmla="*/ 1852 w 2016"/>
                <a:gd name="T47" fmla="*/ 1013 h 2619"/>
                <a:gd name="T48" fmla="*/ 1795 w 2016"/>
                <a:gd name="T49" fmla="*/ 1249 h 2619"/>
                <a:gd name="T50" fmla="*/ 1735 w 2016"/>
                <a:gd name="T51" fmla="*/ 1461 h 2619"/>
                <a:gd name="T52" fmla="*/ 1689 w 2016"/>
                <a:gd name="T53" fmla="*/ 1621 h 2619"/>
                <a:gd name="T54" fmla="*/ 1645 w 2016"/>
                <a:gd name="T55" fmla="*/ 1782 h 2619"/>
                <a:gd name="T56" fmla="*/ 1588 w 2016"/>
                <a:gd name="T57" fmla="*/ 2030 h 2619"/>
                <a:gd name="T58" fmla="*/ 1530 w 2016"/>
                <a:gd name="T59" fmla="*/ 2325 h 2619"/>
                <a:gd name="T60" fmla="*/ 1488 w 2016"/>
                <a:gd name="T61" fmla="*/ 2619 h 2619"/>
                <a:gd name="T62" fmla="*/ 1429 w 2016"/>
                <a:gd name="T63" fmla="*/ 2613 h 2619"/>
                <a:gd name="T64" fmla="*/ 1366 w 2016"/>
                <a:gd name="T65" fmla="*/ 2606 h 2619"/>
                <a:gd name="T66" fmla="*/ 1284 w 2016"/>
                <a:gd name="T67" fmla="*/ 2601 h 2619"/>
                <a:gd name="T68" fmla="*/ 1159 w 2016"/>
                <a:gd name="T69" fmla="*/ 2593 h 2619"/>
                <a:gd name="T70" fmla="*/ 1034 w 2016"/>
                <a:gd name="T71" fmla="*/ 2581 h 2619"/>
                <a:gd name="T72" fmla="*/ 911 w 2016"/>
                <a:gd name="T73" fmla="*/ 2564 h 2619"/>
                <a:gd name="T74" fmla="*/ 786 w 2016"/>
                <a:gd name="T75" fmla="*/ 2547 h 2619"/>
                <a:gd name="T76" fmla="*/ 664 w 2016"/>
                <a:gd name="T77" fmla="*/ 2528 h 2619"/>
                <a:gd name="T78" fmla="*/ 540 w 2016"/>
                <a:gd name="T79" fmla="*/ 2510 h 2619"/>
                <a:gd name="T80" fmla="*/ 415 w 2016"/>
                <a:gd name="T81" fmla="*/ 2492 h 2619"/>
                <a:gd name="T82" fmla="*/ 292 w 2016"/>
                <a:gd name="T83" fmla="*/ 2476 h 2619"/>
                <a:gd name="T84" fmla="*/ 166 w 2016"/>
                <a:gd name="T85" fmla="*/ 2463 h 2619"/>
                <a:gd name="T86" fmla="*/ 41 w 2016"/>
                <a:gd name="T87" fmla="*/ 2455 h 26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6"/>
                <a:gd name="T133" fmla="*/ 0 h 2619"/>
                <a:gd name="T134" fmla="*/ 2016 w 2016"/>
                <a:gd name="T135" fmla="*/ 2619 h 26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6" h="2619">
                  <a:moveTo>
                    <a:pt x="0" y="2454"/>
                  </a:moveTo>
                  <a:lnTo>
                    <a:pt x="17" y="2322"/>
                  </a:lnTo>
                  <a:lnTo>
                    <a:pt x="37" y="2192"/>
                  </a:lnTo>
                  <a:lnTo>
                    <a:pt x="61" y="2061"/>
                  </a:lnTo>
                  <a:lnTo>
                    <a:pt x="86" y="1929"/>
                  </a:lnTo>
                  <a:lnTo>
                    <a:pt x="114" y="1798"/>
                  </a:lnTo>
                  <a:lnTo>
                    <a:pt x="144" y="1668"/>
                  </a:lnTo>
                  <a:lnTo>
                    <a:pt x="174" y="1538"/>
                  </a:lnTo>
                  <a:lnTo>
                    <a:pt x="207" y="1408"/>
                  </a:lnTo>
                  <a:lnTo>
                    <a:pt x="219" y="1360"/>
                  </a:lnTo>
                  <a:lnTo>
                    <a:pt x="232" y="1310"/>
                  </a:lnTo>
                  <a:lnTo>
                    <a:pt x="245" y="1260"/>
                  </a:lnTo>
                  <a:lnTo>
                    <a:pt x="258" y="1212"/>
                  </a:lnTo>
                  <a:lnTo>
                    <a:pt x="271" y="1163"/>
                  </a:lnTo>
                  <a:lnTo>
                    <a:pt x="285" y="1113"/>
                  </a:lnTo>
                  <a:lnTo>
                    <a:pt x="298" y="1065"/>
                  </a:lnTo>
                  <a:lnTo>
                    <a:pt x="311" y="1017"/>
                  </a:lnTo>
                  <a:lnTo>
                    <a:pt x="341" y="906"/>
                  </a:lnTo>
                  <a:lnTo>
                    <a:pt x="370" y="795"/>
                  </a:lnTo>
                  <a:lnTo>
                    <a:pt x="397" y="685"/>
                  </a:lnTo>
                  <a:lnTo>
                    <a:pt x="425" y="574"/>
                  </a:lnTo>
                  <a:lnTo>
                    <a:pt x="447" y="463"/>
                  </a:lnTo>
                  <a:lnTo>
                    <a:pt x="470" y="353"/>
                  </a:lnTo>
                  <a:lnTo>
                    <a:pt x="490" y="240"/>
                  </a:lnTo>
                  <a:lnTo>
                    <a:pt x="508" y="130"/>
                  </a:lnTo>
                  <a:lnTo>
                    <a:pt x="511" y="98"/>
                  </a:lnTo>
                  <a:lnTo>
                    <a:pt x="516" y="64"/>
                  </a:lnTo>
                  <a:lnTo>
                    <a:pt x="519" y="32"/>
                  </a:lnTo>
                  <a:lnTo>
                    <a:pt x="518" y="0"/>
                  </a:lnTo>
                  <a:lnTo>
                    <a:pt x="551" y="0"/>
                  </a:lnTo>
                  <a:lnTo>
                    <a:pt x="585" y="0"/>
                  </a:lnTo>
                  <a:lnTo>
                    <a:pt x="619" y="1"/>
                  </a:lnTo>
                  <a:lnTo>
                    <a:pt x="652" y="3"/>
                  </a:lnTo>
                  <a:lnTo>
                    <a:pt x="686" y="5"/>
                  </a:lnTo>
                  <a:lnTo>
                    <a:pt x="720" y="6"/>
                  </a:lnTo>
                  <a:lnTo>
                    <a:pt x="752" y="9"/>
                  </a:lnTo>
                  <a:lnTo>
                    <a:pt x="786" y="13"/>
                  </a:lnTo>
                  <a:lnTo>
                    <a:pt x="818" y="16"/>
                  </a:lnTo>
                  <a:lnTo>
                    <a:pt x="851" y="19"/>
                  </a:lnTo>
                  <a:lnTo>
                    <a:pt x="883" y="24"/>
                  </a:lnTo>
                  <a:lnTo>
                    <a:pt x="916" y="27"/>
                  </a:lnTo>
                  <a:lnTo>
                    <a:pt x="949" y="30"/>
                  </a:lnTo>
                  <a:lnTo>
                    <a:pt x="983" y="35"/>
                  </a:lnTo>
                  <a:lnTo>
                    <a:pt x="1015" y="38"/>
                  </a:lnTo>
                  <a:lnTo>
                    <a:pt x="1049" y="41"/>
                  </a:lnTo>
                  <a:lnTo>
                    <a:pt x="1110" y="51"/>
                  </a:lnTo>
                  <a:lnTo>
                    <a:pt x="1169" y="61"/>
                  </a:lnTo>
                  <a:lnTo>
                    <a:pt x="1230" y="70"/>
                  </a:lnTo>
                  <a:lnTo>
                    <a:pt x="1289" y="80"/>
                  </a:lnTo>
                  <a:lnTo>
                    <a:pt x="1349" y="90"/>
                  </a:lnTo>
                  <a:lnTo>
                    <a:pt x="1410" y="99"/>
                  </a:lnTo>
                  <a:lnTo>
                    <a:pt x="1469" y="107"/>
                  </a:lnTo>
                  <a:lnTo>
                    <a:pt x="1528" y="117"/>
                  </a:lnTo>
                  <a:lnTo>
                    <a:pt x="1589" y="123"/>
                  </a:lnTo>
                  <a:lnTo>
                    <a:pt x="1649" y="131"/>
                  </a:lnTo>
                  <a:lnTo>
                    <a:pt x="1710" y="138"/>
                  </a:lnTo>
                  <a:lnTo>
                    <a:pt x="1771" y="142"/>
                  </a:lnTo>
                  <a:lnTo>
                    <a:pt x="1831" y="147"/>
                  </a:lnTo>
                  <a:lnTo>
                    <a:pt x="1892" y="150"/>
                  </a:lnTo>
                  <a:lnTo>
                    <a:pt x="1953" y="152"/>
                  </a:lnTo>
                  <a:lnTo>
                    <a:pt x="2016" y="154"/>
                  </a:lnTo>
                  <a:lnTo>
                    <a:pt x="2005" y="232"/>
                  </a:lnTo>
                  <a:lnTo>
                    <a:pt x="1992" y="309"/>
                  </a:lnTo>
                  <a:lnTo>
                    <a:pt x="1979" y="388"/>
                  </a:lnTo>
                  <a:lnTo>
                    <a:pt x="1966" y="466"/>
                  </a:lnTo>
                  <a:lnTo>
                    <a:pt x="1952" y="545"/>
                  </a:lnTo>
                  <a:lnTo>
                    <a:pt x="1937" y="622"/>
                  </a:lnTo>
                  <a:lnTo>
                    <a:pt x="1921" y="701"/>
                  </a:lnTo>
                  <a:lnTo>
                    <a:pt x="1905" y="779"/>
                  </a:lnTo>
                  <a:lnTo>
                    <a:pt x="1889" y="858"/>
                  </a:lnTo>
                  <a:lnTo>
                    <a:pt x="1872" y="935"/>
                  </a:lnTo>
                  <a:lnTo>
                    <a:pt x="1852" y="1013"/>
                  </a:lnTo>
                  <a:lnTo>
                    <a:pt x="1835" y="1092"/>
                  </a:lnTo>
                  <a:lnTo>
                    <a:pt x="1814" y="1171"/>
                  </a:lnTo>
                  <a:lnTo>
                    <a:pt x="1795" y="1249"/>
                  </a:lnTo>
                  <a:lnTo>
                    <a:pt x="1774" y="1328"/>
                  </a:lnTo>
                  <a:lnTo>
                    <a:pt x="1751" y="1406"/>
                  </a:lnTo>
                  <a:lnTo>
                    <a:pt x="1735" y="1461"/>
                  </a:lnTo>
                  <a:lnTo>
                    <a:pt x="1719" y="1514"/>
                  </a:lnTo>
                  <a:lnTo>
                    <a:pt x="1703" y="1568"/>
                  </a:lnTo>
                  <a:lnTo>
                    <a:pt x="1689" y="1621"/>
                  </a:lnTo>
                  <a:lnTo>
                    <a:pt x="1674" y="1674"/>
                  </a:lnTo>
                  <a:lnTo>
                    <a:pt x="1660" y="1729"/>
                  </a:lnTo>
                  <a:lnTo>
                    <a:pt x="1645" y="1782"/>
                  </a:lnTo>
                  <a:lnTo>
                    <a:pt x="1631" y="1836"/>
                  </a:lnTo>
                  <a:lnTo>
                    <a:pt x="1608" y="1932"/>
                  </a:lnTo>
                  <a:lnTo>
                    <a:pt x="1588" y="2030"/>
                  </a:lnTo>
                  <a:lnTo>
                    <a:pt x="1567" y="2128"/>
                  </a:lnTo>
                  <a:lnTo>
                    <a:pt x="1548" y="2226"/>
                  </a:lnTo>
                  <a:lnTo>
                    <a:pt x="1530" y="2325"/>
                  </a:lnTo>
                  <a:lnTo>
                    <a:pt x="1514" y="2423"/>
                  </a:lnTo>
                  <a:lnTo>
                    <a:pt x="1499" y="2521"/>
                  </a:lnTo>
                  <a:lnTo>
                    <a:pt x="1488" y="2619"/>
                  </a:lnTo>
                  <a:lnTo>
                    <a:pt x="1469" y="2617"/>
                  </a:lnTo>
                  <a:lnTo>
                    <a:pt x="1448" y="2614"/>
                  </a:lnTo>
                  <a:lnTo>
                    <a:pt x="1429" y="2613"/>
                  </a:lnTo>
                  <a:lnTo>
                    <a:pt x="1408" y="2611"/>
                  </a:lnTo>
                  <a:lnTo>
                    <a:pt x="1387" y="2608"/>
                  </a:lnTo>
                  <a:lnTo>
                    <a:pt x="1366" y="2606"/>
                  </a:lnTo>
                  <a:lnTo>
                    <a:pt x="1347" y="2605"/>
                  </a:lnTo>
                  <a:lnTo>
                    <a:pt x="1326" y="2603"/>
                  </a:lnTo>
                  <a:lnTo>
                    <a:pt x="1284" y="2601"/>
                  </a:lnTo>
                  <a:lnTo>
                    <a:pt x="1243" y="2600"/>
                  </a:lnTo>
                  <a:lnTo>
                    <a:pt x="1201" y="2597"/>
                  </a:lnTo>
                  <a:lnTo>
                    <a:pt x="1159" y="2593"/>
                  </a:lnTo>
                  <a:lnTo>
                    <a:pt x="1118" y="2589"/>
                  </a:lnTo>
                  <a:lnTo>
                    <a:pt x="1076" y="2585"/>
                  </a:lnTo>
                  <a:lnTo>
                    <a:pt x="1034" y="2581"/>
                  </a:lnTo>
                  <a:lnTo>
                    <a:pt x="993" y="2576"/>
                  </a:lnTo>
                  <a:lnTo>
                    <a:pt x="951" y="2571"/>
                  </a:lnTo>
                  <a:lnTo>
                    <a:pt x="911" y="2564"/>
                  </a:lnTo>
                  <a:lnTo>
                    <a:pt x="869" y="2560"/>
                  </a:lnTo>
                  <a:lnTo>
                    <a:pt x="827" y="2553"/>
                  </a:lnTo>
                  <a:lnTo>
                    <a:pt x="786" y="2547"/>
                  </a:lnTo>
                  <a:lnTo>
                    <a:pt x="746" y="2540"/>
                  </a:lnTo>
                  <a:lnTo>
                    <a:pt x="704" y="2534"/>
                  </a:lnTo>
                  <a:lnTo>
                    <a:pt x="664" y="2528"/>
                  </a:lnTo>
                  <a:lnTo>
                    <a:pt x="622" y="2523"/>
                  </a:lnTo>
                  <a:lnTo>
                    <a:pt x="580" y="2516"/>
                  </a:lnTo>
                  <a:lnTo>
                    <a:pt x="540" y="2510"/>
                  </a:lnTo>
                  <a:lnTo>
                    <a:pt x="499" y="2504"/>
                  </a:lnTo>
                  <a:lnTo>
                    <a:pt x="457" y="2497"/>
                  </a:lnTo>
                  <a:lnTo>
                    <a:pt x="415" y="2492"/>
                  </a:lnTo>
                  <a:lnTo>
                    <a:pt x="375" y="2486"/>
                  </a:lnTo>
                  <a:lnTo>
                    <a:pt x="333" y="2481"/>
                  </a:lnTo>
                  <a:lnTo>
                    <a:pt x="292" y="2476"/>
                  </a:lnTo>
                  <a:lnTo>
                    <a:pt x="250" y="2471"/>
                  </a:lnTo>
                  <a:lnTo>
                    <a:pt x="208" y="2468"/>
                  </a:lnTo>
                  <a:lnTo>
                    <a:pt x="166" y="2463"/>
                  </a:lnTo>
                  <a:lnTo>
                    <a:pt x="125" y="2460"/>
                  </a:lnTo>
                  <a:lnTo>
                    <a:pt x="83" y="2457"/>
                  </a:lnTo>
                  <a:lnTo>
                    <a:pt x="41" y="2455"/>
                  </a:lnTo>
                  <a:lnTo>
                    <a:pt x="0" y="2454"/>
                  </a:lnTo>
                  <a:close/>
                </a:path>
              </a:pathLst>
            </a:custGeom>
            <a:solidFill>
              <a:srgbClr val="7FBFFF"/>
            </a:solidFill>
            <a:ln w="9525">
              <a:noFill/>
              <a:round/>
              <a:headEnd/>
              <a:tailEnd/>
            </a:ln>
          </p:spPr>
          <p:txBody>
            <a:bodyPr/>
            <a:lstStyle/>
            <a:p>
              <a:endParaRPr lang="ru-RU"/>
            </a:p>
          </p:txBody>
        </p:sp>
        <p:sp>
          <p:nvSpPr>
            <p:cNvPr id="14" name="Freeform 16"/>
            <p:cNvSpPr>
              <a:spLocks/>
            </p:cNvSpPr>
            <p:nvPr/>
          </p:nvSpPr>
          <p:spPr bwMode="auto">
            <a:xfrm>
              <a:off x="262" y="614"/>
              <a:ext cx="2098" cy="2736"/>
            </a:xfrm>
            <a:custGeom>
              <a:avLst/>
              <a:gdLst>
                <a:gd name="T0" fmla="*/ 30 w 2098"/>
                <a:gd name="T1" fmla="*/ 2369 h 2736"/>
                <a:gd name="T2" fmla="*/ 88 w 2098"/>
                <a:gd name="T3" fmla="*/ 2046 h 2736"/>
                <a:gd name="T4" fmla="*/ 157 w 2098"/>
                <a:gd name="T5" fmla="*/ 1724 h 2736"/>
                <a:gd name="T6" fmla="*/ 234 w 2098"/>
                <a:gd name="T7" fmla="*/ 1405 h 2736"/>
                <a:gd name="T8" fmla="*/ 314 w 2098"/>
                <a:gd name="T9" fmla="*/ 1084 h 2736"/>
                <a:gd name="T10" fmla="*/ 394 w 2098"/>
                <a:gd name="T11" fmla="*/ 763 h 2736"/>
                <a:gd name="T12" fmla="*/ 465 w 2098"/>
                <a:gd name="T13" fmla="*/ 436 h 2736"/>
                <a:gd name="T14" fmla="*/ 516 w 2098"/>
                <a:gd name="T15" fmla="*/ 109 h 2736"/>
                <a:gd name="T16" fmla="*/ 624 w 2098"/>
                <a:gd name="T17" fmla="*/ 3 h 2736"/>
                <a:gd name="T18" fmla="*/ 765 w 2098"/>
                <a:gd name="T19" fmla="*/ 11 h 2736"/>
                <a:gd name="T20" fmla="*/ 906 w 2098"/>
                <a:gd name="T21" fmla="*/ 24 h 2736"/>
                <a:gd name="T22" fmla="*/ 1046 w 2098"/>
                <a:gd name="T23" fmla="*/ 40 h 2736"/>
                <a:gd name="T24" fmla="*/ 1187 w 2098"/>
                <a:gd name="T25" fmla="*/ 57 h 2736"/>
                <a:gd name="T26" fmla="*/ 1326 w 2098"/>
                <a:gd name="T27" fmla="*/ 77 h 2736"/>
                <a:gd name="T28" fmla="*/ 1466 w 2098"/>
                <a:gd name="T29" fmla="*/ 96 h 2736"/>
                <a:gd name="T30" fmla="*/ 1605 w 2098"/>
                <a:gd name="T31" fmla="*/ 114 h 2736"/>
                <a:gd name="T32" fmla="*/ 1745 w 2098"/>
                <a:gd name="T33" fmla="*/ 131 h 2736"/>
                <a:gd name="T34" fmla="*/ 1885 w 2098"/>
                <a:gd name="T35" fmla="*/ 146 h 2736"/>
                <a:gd name="T36" fmla="*/ 2026 w 2098"/>
                <a:gd name="T37" fmla="*/ 155 h 2736"/>
                <a:gd name="T38" fmla="*/ 2053 w 2098"/>
                <a:gd name="T39" fmla="*/ 154 h 2736"/>
                <a:gd name="T40" fmla="*/ 2080 w 2098"/>
                <a:gd name="T41" fmla="*/ 152 h 2736"/>
                <a:gd name="T42" fmla="*/ 2096 w 2098"/>
                <a:gd name="T43" fmla="*/ 211 h 2736"/>
                <a:gd name="T44" fmla="*/ 2072 w 2098"/>
                <a:gd name="T45" fmla="*/ 391 h 2736"/>
                <a:gd name="T46" fmla="*/ 2037 w 2098"/>
                <a:gd name="T47" fmla="*/ 568 h 2736"/>
                <a:gd name="T48" fmla="*/ 1995 w 2098"/>
                <a:gd name="T49" fmla="*/ 797 h 2736"/>
                <a:gd name="T50" fmla="*/ 1941 w 2098"/>
                <a:gd name="T51" fmla="*/ 1050 h 2736"/>
                <a:gd name="T52" fmla="*/ 1878 w 2098"/>
                <a:gd name="T53" fmla="*/ 1301 h 2736"/>
                <a:gd name="T54" fmla="*/ 1811 w 2098"/>
                <a:gd name="T55" fmla="*/ 1551 h 2736"/>
                <a:gd name="T56" fmla="*/ 1745 w 2098"/>
                <a:gd name="T57" fmla="*/ 1799 h 2736"/>
                <a:gd name="T58" fmla="*/ 1681 w 2098"/>
                <a:gd name="T59" fmla="*/ 2061 h 2736"/>
                <a:gd name="T60" fmla="*/ 1626 w 2098"/>
                <a:gd name="T61" fmla="*/ 2350 h 2736"/>
                <a:gd name="T62" fmla="*/ 1583 w 2098"/>
                <a:gd name="T63" fmla="*/ 2640 h 2736"/>
                <a:gd name="T64" fmla="*/ 1479 w 2098"/>
                <a:gd name="T65" fmla="*/ 2736 h 2736"/>
                <a:gd name="T66" fmla="*/ 1344 w 2098"/>
                <a:gd name="T67" fmla="*/ 2731 h 2736"/>
                <a:gd name="T68" fmla="*/ 1209 w 2098"/>
                <a:gd name="T69" fmla="*/ 2720 h 2736"/>
                <a:gd name="T70" fmla="*/ 1078 w 2098"/>
                <a:gd name="T71" fmla="*/ 2706 h 2736"/>
                <a:gd name="T72" fmla="*/ 945 w 2098"/>
                <a:gd name="T73" fmla="*/ 2688 h 2736"/>
                <a:gd name="T74" fmla="*/ 811 w 2098"/>
                <a:gd name="T75" fmla="*/ 2667 h 2736"/>
                <a:gd name="T76" fmla="*/ 680 w 2098"/>
                <a:gd name="T77" fmla="*/ 2648 h 2736"/>
                <a:gd name="T78" fmla="*/ 547 w 2098"/>
                <a:gd name="T79" fmla="*/ 2630 h 2736"/>
                <a:gd name="T80" fmla="*/ 412 w 2098"/>
                <a:gd name="T81" fmla="*/ 2614 h 2736"/>
                <a:gd name="T82" fmla="*/ 276 w 2098"/>
                <a:gd name="T83" fmla="*/ 2603 h 2736"/>
                <a:gd name="T84" fmla="*/ 139 w 2098"/>
                <a:gd name="T85" fmla="*/ 2598 h 2736"/>
                <a:gd name="T86" fmla="*/ 86 w 2098"/>
                <a:gd name="T87" fmla="*/ 2593 h 2736"/>
                <a:gd name="T88" fmla="*/ 35 w 2098"/>
                <a:gd name="T89" fmla="*/ 2587 h 2736"/>
                <a:gd name="T90" fmla="*/ 0 w 2098"/>
                <a:gd name="T91" fmla="*/ 2584 h 27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98"/>
                <a:gd name="T139" fmla="*/ 0 h 2736"/>
                <a:gd name="T140" fmla="*/ 2098 w 2098"/>
                <a:gd name="T141" fmla="*/ 2736 h 27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98" h="2736">
                  <a:moveTo>
                    <a:pt x="0" y="2584"/>
                  </a:moveTo>
                  <a:lnTo>
                    <a:pt x="14" y="2476"/>
                  </a:lnTo>
                  <a:lnTo>
                    <a:pt x="30" y="2369"/>
                  </a:lnTo>
                  <a:lnTo>
                    <a:pt x="48" y="2261"/>
                  </a:lnTo>
                  <a:lnTo>
                    <a:pt x="67" y="2154"/>
                  </a:lnTo>
                  <a:lnTo>
                    <a:pt x="88" y="2046"/>
                  </a:lnTo>
                  <a:lnTo>
                    <a:pt x="110" y="1939"/>
                  </a:lnTo>
                  <a:lnTo>
                    <a:pt x="133" y="1831"/>
                  </a:lnTo>
                  <a:lnTo>
                    <a:pt x="157" y="1724"/>
                  </a:lnTo>
                  <a:lnTo>
                    <a:pt x="183" y="1618"/>
                  </a:lnTo>
                  <a:lnTo>
                    <a:pt x="207" y="1511"/>
                  </a:lnTo>
                  <a:lnTo>
                    <a:pt x="234" y="1405"/>
                  </a:lnTo>
                  <a:lnTo>
                    <a:pt x="260" y="1297"/>
                  </a:lnTo>
                  <a:lnTo>
                    <a:pt x="287" y="1191"/>
                  </a:lnTo>
                  <a:lnTo>
                    <a:pt x="314" y="1084"/>
                  </a:lnTo>
                  <a:lnTo>
                    <a:pt x="340" y="978"/>
                  </a:lnTo>
                  <a:lnTo>
                    <a:pt x="367" y="871"/>
                  </a:lnTo>
                  <a:lnTo>
                    <a:pt x="394" y="763"/>
                  </a:lnTo>
                  <a:lnTo>
                    <a:pt x="420" y="654"/>
                  </a:lnTo>
                  <a:lnTo>
                    <a:pt x="443" y="545"/>
                  </a:lnTo>
                  <a:lnTo>
                    <a:pt x="465" y="436"/>
                  </a:lnTo>
                  <a:lnTo>
                    <a:pt x="484" y="327"/>
                  </a:lnTo>
                  <a:lnTo>
                    <a:pt x="502" y="218"/>
                  </a:lnTo>
                  <a:lnTo>
                    <a:pt x="516" y="109"/>
                  </a:lnTo>
                  <a:lnTo>
                    <a:pt x="529" y="0"/>
                  </a:lnTo>
                  <a:lnTo>
                    <a:pt x="577" y="1"/>
                  </a:lnTo>
                  <a:lnTo>
                    <a:pt x="624" y="3"/>
                  </a:lnTo>
                  <a:lnTo>
                    <a:pt x="670" y="5"/>
                  </a:lnTo>
                  <a:lnTo>
                    <a:pt x="718" y="8"/>
                  </a:lnTo>
                  <a:lnTo>
                    <a:pt x="765" y="11"/>
                  </a:lnTo>
                  <a:lnTo>
                    <a:pt x="811" y="14"/>
                  </a:lnTo>
                  <a:lnTo>
                    <a:pt x="860" y="19"/>
                  </a:lnTo>
                  <a:lnTo>
                    <a:pt x="906" y="24"/>
                  </a:lnTo>
                  <a:lnTo>
                    <a:pt x="953" y="29"/>
                  </a:lnTo>
                  <a:lnTo>
                    <a:pt x="999" y="33"/>
                  </a:lnTo>
                  <a:lnTo>
                    <a:pt x="1046" y="40"/>
                  </a:lnTo>
                  <a:lnTo>
                    <a:pt x="1092" y="45"/>
                  </a:lnTo>
                  <a:lnTo>
                    <a:pt x="1139" y="51"/>
                  </a:lnTo>
                  <a:lnTo>
                    <a:pt x="1187" y="57"/>
                  </a:lnTo>
                  <a:lnTo>
                    <a:pt x="1233" y="64"/>
                  </a:lnTo>
                  <a:lnTo>
                    <a:pt x="1280" y="70"/>
                  </a:lnTo>
                  <a:lnTo>
                    <a:pt x="1326" y="77"/>
                  </a:lnTo>
                  <a:lnTo>
                    <a:pt x="1373" y="83"/>
                  </a:lnTo>
                  <a:lnTo>
                    <a:pt x="1419" y="90"/>
                  </a:lnTo>
                  <a:lnTo>
                    <a:pt x="1466" y="96"/>
                  </a:lnTo>
                  <a:lnTo>
                    <a:pt x="1512" y="102"/>
                  </a:lnTo>
                  <a:lnTo>
                    <a:pt x="1559" y="109"/>
                  </a:lnTo>
                  <a:lnTo>
                    <a:pt x="1605" y="114"/>
                  </a:lnTo>
                  <a:lnTo>
                    <a:pt x="1652" y="120"/>
                  </a:lnTo>
                  <a:lnTo>
                    <a:pt x="1698" y="125"/>
                  </a:lnTo>
                  <a:lnTo>
                    <a:pt x="1745" y="131"/>
                  </a:lnTo>
                  <a:lnTo>
                    <a:pt x="1792" y="136"/>
                  </a:lnTo>
                  <a:lnTo>
                    <a:pt x="1838" y="141"/>
                  </a:lnTo>
                  <a:lnTo>
                    <a:pt x="1885" y="146"/>
                  </a:lnTo>
                  <a:lnTo>
                    <a:pt x="1933" y="149"/>
                  </a:lnTo>
                  <a:lnTo>
                    <a:pt x="1979" y="152"/>
                  </a:lnTo>
                  <a:lnTo>
                    <a:pt x="2026" y="155"/>
                  </a:lnTo>
                  <a:lnTo>
                    <a:pt x="2035" y="155"/>
                  </a:lnTo>
                  <a:lnTo>
                    <a:pt x="2043" y="155"/>
                  </a:lnTo>
                  <a:lnTo>
                    <a:pt x="2053" y="154"/>
                  </a:lnTo>
                  <a:lnTo>
                    <a:pt x="2063" y="154"/>
                  </a:lnTo>
                  <a:lnTo>
                    <a:pt x="2072" y="152"/>
                  </a:lnTo>
                  <a:lnTo>
                    <a:pt x="2080" y="152"/>
                  </a:lnTo>
                  <a:lnTo>
                    <a:pt x="2090" y="152"/>
                  </a:lnTo>
                  <a:lnTo>
                    <a:pt x="2098" y="152"/>
                  </a:lnTo>
                  <a:lnTo>
                    <a:pt x="2096" y="211"/>
                  </a:lnTo>
                  <a:lnTo>
                    <a:pt x="2090" y="272"/>
                  </a:lnTo>
                  <a:lnTo>
                    <a:pt x="2082" y="332"/>
                  </a:lnTo>
                  <a:lnTo>
                    <a:pt x="2072" y="391"/>
                  </a:lnTo>
                  <a:lnTo>
                    <a:pt x="2061" y="450"/>
                  </a:lnTo>
                  <a:lnTo>
                    <a:pt x="2048" y="508"/>
                  </a:lnTo>
                  <a:lnTo>
                    <a:pt x="2037" y="568"/>
                  </a:lnTo>
                  <a:lnTo>
                    <a:pt x="2024" y="627"/>
                  </a:lnTo>
                  <a:lnTo>
                    <a:pt x="2010" y="712"/>
                  </a:lnTo>
                  <a:lnTo>
                    <a:pt x="1995" y="797"/>
                  </a:lnTo>
                  <a:lnTo>
                    <a:pt x="1978" y="882"/>
                  </a:lnTo>
                  <a:lnTo>
                    <a:pt x="1960" y="967"/>
                  </a:lnTo>
                  <a:lnTo>
                    <a:pt x="1941" y="1050"/>
                  </a:lnTo>
                  <a:lnTo>
                    <a:pt x="1920" y="1134"/>
                  </a:lnTo>
                  <a:lnTo>
                    <a:pt x="1899" y="1217"/>
                  </a:lnTo>
                  <a:lnTo>
                    <a:pt x="1878" y="1301"/>
                  </a:lnTo>
                  <a:lnTo>
                    <a:pt x="1856" y="1384"/>
                  </a:lnTo>
                  <a:lnTo>
                    <a:pt x="1833" y="1467"/>
                  </a:lnTo>
                  <a:lnTo>
                    <a:pt x="1811" y="1551"/>
                  </a:lnTo>
                  <a:lnTo>
                    <a:pt x="1788" y="1633"/>
                  </a:lnTo>
                  <a:lnTo>
                    <a:pt x="1766" y="1716"/>
                  </a:lnTo>
                  <a:lnTo>
                    <a:pt x="1745" y="1799"/>
                  </a:lnTo>
                  <a:lnTo>
                    <a:pt x="1724" y="1881"/>
                  </a:lnTo>
                  <a:lnTo>
                    <a:pt x="1703" y="1965"/>
                  </a:lnTo>
                  <a:lnTo>
                    <a:pt x="1681" y="2061"/>
                  </a:lnTo>
                  <a:lnTo>
                    <a:pt x="1662" y="2157"/>
                  </a:lnTo>
                  <a:lnTo>
                    <a:pt x="1644" y="2253"/>
                  </a:lnTo>
                  <a:lnTo>
                    <a:pt x="1626" y="2350"/>
                  </a:lnTo>
                  <a:lnTo>
                    <a:pt x="1612" y="2446"/>
                  </a:lnTo>
                  <a:lnTo>
                    <a:pt x="1596" y="2542"/>
                  </a:lnTo>
                  <a:lnTo>
                    <a:pt x="1583" y="2640"/>
                  </a:lnTo>
                  <a:lnTo>
                    <a:pt x="1569" y="2736"/>
                  </a:lnTo>
                  <a:lnTo>
                    <a:pt x="1524" y="2736"/>
                  </a:lnTo>
                  <a:lnTo>
                    <a:pt x="1479" y="2736"/>
                  </a:lnTo>
                  <a:lnTo>
                    <a:pt x="1434" y="2736"/>
                  </a:lnTo>
                  <a:lnTo>
                    <a:pt x="1389" y="2735"/>
                  </a:lnTo>
                  <a:lnTo>
                    <a:pt x="1344" y="2731"/>
                  </a:lnTo>
                  <a:lnTo>
                    <a:pt x="1299" y="2728"/>
                  </a:lnTo>
                  <a:lnTo>
                    <a:pt x="1254" y="2725"/>
                  </a:lnTo>
                  <a:lnTo>
                    <a:pt x="1209" y="2720"/>
                  </a:lnTo>
                  <a:lnTo>
                    <a:pt x="1166" y="2717"/>
                  </a:lnTo>
                  <a:lnTo>
                    <a:pt x="1121" y="2710"/>
                  </a:lnTo>
                  <a:lnTo>
                    <a:pt x="1078" y="2706"/>
                  </a:lnTo>
                  <a:lnTo>
                    <a:pt x="1033" y="2699"/>
                  </a:lnTo>
                  <a:lnTo>
                    <a:pt x="989" y="2694"/>
                  </a:lnTo>
                  <a:lnTo>
                    <a:pt x="945" y="2688"/>
                  </a:lnTo>
                  <a:lnTo>
                    <a:pt x="901" y="2682"/>
                  </a:lnTo>
                  <a:lnTo>
                    <a:pt x="856" y="2674"/>
                  </a:lnTo>
                  <a:lnTo>
                    <a:pt x="811" y="2667"/>
                  </a:lnTo>
                  <a:lnTo>
                    <a:pt x="768" y="2661"/>
                  </a:lnTo>
                  <a:lnTo>
                    <a:pt x="723" y="2654"/>
                  </a:lnTo>
                  <a:lnTo>
                    <a:pt x="680" y="2648"/>
                  </a:lnTo>
                  <a:lnTo>
                    <a:pt x="635" y="2642"/>
                  </a:lnTo>
                  <a:lnTo>
                    <a:pt x="590" y="2635"/>
                  </a:lnTo>
                  <a:lnTo>
                    <a:pt x="547" y="2630"/>
                  </a:lnTo>
                  <a:lnTo>
                    <a:pt x="502" y="2624"/>
                  </a:lnTo>
                  <a:lnTo>
                    <a:pt x="457" y="2619"/>
                  </a:lnTo>
                  <a:lnTo>
                    <a:pt x="412" y="2614"/>
                  </a:lnTo>
                  <a:lnTo>
                    <a:pt x="367" y="2609"/>
                  </a:lnTo>
                  <a:lnTo>
                    <a:pt x="322" y="2606"/>
                  </a:lnTo>
                  <a:lnTo>
                    <a:pt x="276" y="2603"/>
                  </a:lnTo>
                  <a:lnTo>
                    <a:pt x="231" y="2601"/>
                  </a:lnTo>
                  <a:lnTo>
                    <a:pt x="186" y="2600"/>
                  </a:lnTo>
                  <a:lnTo>
                    <a:pt x="139" y="2598"/>
                  </a:lnTo>
                  <a:lnTo>
                    <a:pt x="122" y="2597"/>
                  </a:lnTo>
                  <a:lnTo>
                    <a:pt x="104" y="2595"/>
                  </a:lnTo>
                  <a:lnTo>
                    <a:pt x="86" y="2593"/>
                  </a:lnTo>
                  <a:lnTo>
                    <a:pt x="70" y="2590"/>
                  </a:lnTo>
                  <a:lnTo>
                    <a:pt x="53" y="2589"/>
                  </a:lnTo>
                  <a:lnTo>
                    <a:pt x="35" y="2587"/>
                  </a:lnTo>
                  <a:lnTo>
                    <a:pt x="17" y="2585"/>
                  </a:lnTo>
                  <a:lnTo>
                    <a:pt x="0" y="2584"/>
                  </a:lnTo>
                  <a:close/>
                </a:path>
              </a:pathLst>
            </a:custGeom>
            <a:solidFill>
              <a:srgbClr val="000000"/>
            </a:solidFill>
            <a:ln w="9525">
              <a:noFill/>
              <a:round/>
              <a:headEnd/>
              <a:tailEnd/>
            </a:ln>
          </p:spPr>
          <p:txBody>
            <a:bodyPr/>
            <a:lstStyle/>
            <a:p>
              <a:endParaRPr lang="ru-RU"/>
            </a:p>
          </p:txBody>
        </p:sp>
        <p:sp>
          <p:nvSpPr>
            <p:cNvPr id="15" name="Freeform 17"/>
            <p:cNvSpPr>
              <a:spLocks/>
            </p:cNvSpPr>
            <p:nvPr/>
          </p:nvSpPr>
          <p:spPr bwMode="auto">
            <a:xfrm>
              <a:off x="307" y="678"/>
              <a:ext cx="2016" cy="2618"/>
            </a:xfrm>
            <a:custGeom>
              <a:avLst/>
              <a:gdLst>
                <a:gd name="T0" fmla="*/ 37 w 2016"/>
                <a:gd name="T1" fmla="*/ 2193 h 2618"/>
                <a:gd name="T2" fmla="*/ 114 w 2016"/>
                <a:gd name="T3" fmla="*/ 1798 h 2618"/>
                <a:gd name="T4" fmla="*/ 207 w 2016"/>
                <a:gd name="T5" fmla="*/ 1407 h 2618"/>
                <a:gd name="T6" fmla="*/ 245 w 2016"/>
                <a:gd name="T7" fmla="*/ 1262 h 2618"/>
                <a:gd name="T8" fmla="*/ 284 w 2016"/>
                <a:gd name="T9" fmla="*/ 1113 h 2618"/>
                <a:gd name="T10" fmla="*/ 340 w 2016"/>
                <a:gd name="T11" fmla="*/ 906 h 2618"/>
                <a:gd name="T12" fmla="*/ 423 w 2016"/>
                <a:gd name="T13" fmla="*/ 574 h 2618"/>
                <a:gd name="T14" fmla="*/ 489 w 2016"/>
                <a:gd name="T15" fmla="*/ 240 h 2618"/>
                <a:gd name="T16" fmla="*/ 516 w 2016"/>
                <a:gd name="T17" fmla="*/ 64 h 2618"/>
                <a:gd name="T18" fmla="*/ 552 w 2016"/>
                <a:gd name="T19" fmla="*/ 0 h 2618"/>
                <a:gd name="T20" fmla="*/ 653 w 2016"/>
                <a:gd name="T21" fmla="*/ 3 h 2618"/>
                <a:gd name="T22" fmla="*/ 752 w 2016"/>
                <a:gd name="T23" fmla="*/ 10 h 2618"/>
                <a:gd name="T24" fmla="*/ 851 w 2016"/>
                <a:gd name="T25" fmla="*/ 19 h 2618"/>
                <a:gd name="T26" fmla="*/ 949 w 2016"/>
                <a:gd name="T27" fmla="*/ 30 h 2618"/>
                <a:gd name="T28" fmla="*/ 1049 w 2016"/>
                <a:gd name="T29" fmla="*/ 40 h 2618"/>
                <a:gd name="T30" fmla="*/ 1228 w 2016"/>
                <a:gd name="T31" fmla="*/ 69 h 2618"/>
                <a:gd name="T32" fmla="*/ 1408 w 2016"/>
                <a:gd name="T33" fmla="*/ 98 h 2618"/>
                <a:gd name="T34" fmla="*/ 1588 w 2016"/>
                <a:gd name="T35" fmla="*/ 123 h 2618"/>
                <a:gd name="T36" fmla="*/ 1769 w 2016"/>
                <a:gd name="T37" fmla="*/ 143 h 2618"/>
                <a:gd name="T38" fmla="*/ 1953 w 2016"/>
                <a:gd name="T39" fmla="*/ 152 h 2618"/>
                <a:gd name="T40" fmla="*/ 1992 w 2016"/>
                <a:gd name="T41" fmla="*/ 309 h 2618"/>
                <a:gd name="T42" fmla="*/ 1950 w 2016"/>
                <a:gd name="T43" fmla="*/ 545 h 2618"/>
                <a:gd name="T44" fmla="*/ 1905 w 2016"/>
                <a:gd name="T45" fmla="*/ 779 h 2618"/>
                <a:gd name="T46" fmla="*/ 1852 w 2016"/>
                <a:gd name="T47" fmla="*/ 1014 h 2618"/>
                <a:gd name="T48" fmla="*/ 1795 w 2016"/>
                <a:gd name="T49" fmla="*/ 1248 h 2618"/>
                <a:gd name="T50" fmla="*/ 1734 w 2016"/>
                <a:gd name="T51" fmla="*/ 1460 h 2618"/>
                <a:gd name="T52" fmla="*/ 1689 w 2016"/>
                <a:gd name="T53" fmla="*/ 1620 h 2618"/>
                <a:gd name="T54" fmla="*/ 1645 w 2016"/>
                <a:gd name="T55" fmla="*/ 1782 h 2618"/>
                <a:gd name="T56" fmla="*/ 1588 w 2016"/>
                <a:gd name="T57" fmla="*/ 2031 h 2618"/>
                <a:gd name="T58" fmla="*/ 1532 w 2016"/>
                <a:gd name="T59" fmla="*/ 2324 h 2618"/>
                <a:gd name="T60" fmla="*/ 1488 w 2016"/>
                <a:gd name="T61" fmla="*/ 2618 h 2618"/>
                <a:gd name="T62" fmla="*/ 1427 w 2016"/>
                <a:gd name="T63" fmla="*/ 2613 h 2618"/>
                <a:gd name="T64" fmla="*/ 1366 w 2016"/>
                <a:gd name="T65" fmla="*/ 2606 h 2618"/>
                <a:gd name="T66" fmla="*/ 1285 w 2016"/>
                <a:gd name="T67" fmla="*/ 2602 h 2618"/>
                <a:gd name="T68" fmla="*/ 1158 w 2016"/>
                <a:gd name="T69" fmla="*/ 2594 h 2618"/>
                <a:gd name="T70" fmla="*/ 1033 w 2016"/>
                <a:gd name="T71" fmla="*/ 2581 h 2618"/>
                <a:gd name="T72" fmla="*/ 909 w 2016"/>
                <a:gd name="T73" fmla="*/ 2565 h 2618"/>
                <a:gd name="T74" fmla="*/ 786 w 2016"/>
                <a:gd name="T75" fmla="*/ 2547 h 2618"/>
                <a:gd name="T76" fmla="*/ 662 w 2016"/>
                <a:gd name="T77" fmla="*/ 2528 h 2618"/>
                <a:gd name="T78" fmla="*/ 539 w 2016"/>
                <a:gd name="T79" fmla="*/ 2509 h 2618"/>
                <a:gd name="T80" fmla="*/ 415 w 2016"/>
                <a:gd name="T81" fmla="*/ 2491 h 2618"/>
                <a:gd name="T82" fmla="*/ 292 w 2016"/>
                <a:gd name="T83" fmla="*/ 2476 h 2618"/>
                <a:gd name="T84" fmla="*/ 167 w 2016"/>
                <a:gd name="T85" fmla="*/ 2464 h 2618"/>
                <a:gd name="T86" fmla="*/ 41 w 2016"/>
                <a:gd name="T87" fmla="*/ 2456 h 26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6"/>
                <a:gd name="T133" fmla="*/ 0 h 2618"/>
                <a:gd name="T134" fmla="*/ 2016 w 2016"/>
                <a:gd name="T135" fmla="*/ 2618 h 26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6" h="2618">
                  <a:moveTo>
                    <a:pt x="0" y="2454"/>
                  </a:moveTo>
                  <a:lnTo>
                    <a:pt x="17" y="2322"/>
                  </a:lnTo>
                  <a:lnTo>
                    <a:pt x="37" y="2193"/>
                  </a:lnTo>
                  <a:lnTo>
                    <a:pt x="61" y="2061"/>
                  </a:lnTo>
                  <a:lnTo>
                    <a:pt x="86" y="1929"/>
                  </a:lnTo>
                  <a:lnTo>
                    <a:pt x="114" y="1798"/>
                  </a:lnTo>
                  <a:lnTo>
                    <a:pt x="144" y="1666"/>
                  </a:lnTo>
                  <a:lnTo>
                    <a:pt x="175" y="1537"/>
                  </a:lnTo>
                  <a:lnTo>
                    <a:pt x="207" y="1407"/>
                  </a:lnTo>
                  <a:lnTo>
                    <a:pt x="219" y="1358"/>
                  </a:lnTo>
                  <a:lnTo>
                    <a:pt x="232" y="1310"/>
                  </a:lnTo>
                  <a:lnTo>
                    <a:pt x="245" y="1262"/>
                  </a:lnTo>
                  <a:lnTo>
                    <a:pt x="258" y="1213"/>
                  </a:lnTo>
                  <a:lnTo>
                    <a:pt x="271" y="1163"/>
                  </a:lnTo>
                  <a:lnTo>
                    <a:pt x="284" y="1113"/>
                  </a:lnTo>
                  <a:lnTo>
                    <a:pt x="296" y="1065"/>
                  </a:lnTo>
                  <a:lnTo>
                    <a:pt x="309" y="1017"/>
                  </a:lnTo>
                  <a:lnTo>
                    <a:pt x="340" y="906"/>
                  </a:lnTo>
                  <a:lnTo>
                    <a:pt x="370" y="795"/>
                  </a:lnTo>
                  <a:lnTo>
                    <a:pt x="398" y="685"/>
                  </a:lnTo>
                  <a:lnTo>
                    <a:pt x="423" y="574"/>
                  </a:lnTo>
                  <a:lnTo>
                    <a:pt x="447" y="463"/>
                  </a:lnTo>
                  <a:lnTo>
                    <a:pt x="468" y="353"/>
                  </a:lnTo>
                  <a:lnTo>
                    <a:pt x="489" y="240"/>
                  </a:lnTo>
                  <a:lnTo>
                    <a:pt x="507" y="130"/>
                  </a:lnTo>
                  <a:lnTo>
                    <a:pt x="510" y="98"/>
                  </a:lnTo>
                  <a:lnTo>
                    <a:pt x="516" y="64"/>
                  </a:lnTo>
                  <a:lnTo>
                    <a:pt x="519" y="32"/>
                  </a:lnTo>
                  <a:lnTo>
                    <a:pt x="518" y="0"/>
                  </a:lnTo>
                  <a:lnTo>
                    <a:pt x="552" y="0"/>
                  </a:lnTo>
                  <a:lnTo>
                    <a:pt x="585" y="0"/>
                  </a:lnTo>
                  <a:lnTo>
                    <a:pt x="619" y="1"/>
                  </a:lnTo>
                  <a:lnTo>
                    <a:pt x="653" y="3"/>
                  </a:lnTo>
                  <a:lnTo>
                    <a:pt x="686" y="5"/>
                  </a:lnTo>
                  <a:lnTo>
                    <a:pt x="720" y="6"/>
                  </a:lnTo>
                  <a:lnTo>
                    <a:pt x="752" y="10"/>
                  </a:lnTo>
                  <a:lnTo>
                    <a:pt x="786" y="13"/>
                  </a:lnTo>
                  <a:lnTo>
                    <a:pt x="818" y="16"/>
                  </a:lnTo>
                  <a:lnTo>
                    <a:pt x="851" y="19"/>
                  </a:lnTo>
                  <a:lnTo>
                    <a:pt x="884" y="22"/>
                  </a:lnTo>
                  <a:lnTo>
                    <a:pt x="916" y="27"/>
                  </a:lnTo>
                  <a:lnTo>
                    <a:pt x="949" y="30"/>
                  </a:lnTo>
                  <a:lnTo>
                    <a:pt x="983" y="34"/>
                  </a:lnTo>
                  <a:lnTo>
                    <a:pt x="1015" y="37"/>
                  </a:lnTo>
                  <a:lnTo>
                    <a:pt x="1049" y="40"/>
                  </a:lnTo>
                  <a:lnTo>
                    <a:pt x="1110" y="50"/>
                  </a:lnTo>
                  <a:lnTo>
                    <a:pt x="1169" y="59"/>
                  </a:lnTo>
                  <a:lnTo>
                    <a:pt x="1228" y="69"/>
                  </a:lnTo>
                  <a:lnTo>
                    <a:pt x="1289" y="78"/>
                  </a:lnTo>
                  <a:lnTo>
                    <a:pt x="1349" y="88"/>
                  </a:lnTo>
                  <a:lnTo>
                    <a:pt x="1408" y="98"/>
                  </a:lnTo>
                  <a:lnTo>
                    <a:pt x="1469" y="107"/>
                  </a:lnTo>
                  <a:lnTo>
                    <a:pt x="1528" y="115"/>
                  </a:lnTo>
                  <a:lnTo>
                    <a:pt x="1588" y="123"/>
                  </a:lnTo>
                  <a:lnTo>
                    <a:pt x="1649" y="131"/>
                  </a:lnTo>
                  <a:lnTo>
                    <a:pt x="1708" y="138"/>
                  </a:lnTo>
                  <a:lnTo>
                    <a:pt x="1769" y="143"/>
                  </a:lnTo>
                  <a:lnTo>
                    <a:pt x="1830" y="147"/>
                  </a:lnTo>
                  <a:lnTo>
                    <a:pt x="1892" y="151"/>
                  </a:lnTo>
                  <a:lnTo>
                    <a:pt x="1953" y="152"/>
                  </a:lnTo>
                  <a:lnTo>
                    <a:pt x="2016" y="154"/>
                  </a:lnTo>
                  <a:lnTo>
                    <a:pt x="2005" y="232"/>
                  </a:lnTo>
                  <a:lnTo>
                    <a:pt x="1992" y="309"/>
                  </a:lnTo>
                  <a:lnTo>
                    <a:pt x="1979" y="388"/>
                  </a:lnTo>
                  <a:lnTo>
                    <a:pt x="1965" y="467"/>
                  </a:lnTo>
                  <a:lnTo>
                    <a:pt x="1950" y="545"/>
                  </a:lnTo>
                  <a:lnTo>
                    <a:pt x="1936" y="622"/>
                  </a:lnTo>
                  <a:lnTo>
                    <a:pt x="1921" y="701"/>
                  </a:lnTo>
                  <a:lnTo>
                    <a:pt x="1905" y="779"/>
                  </a:lnTo>
                  <a:lnTo>
                    <a:pt x="1888" y="856"/>
                  </a:lnTo>
                  <a:lnTo>
                    <a:pt x="1870" y="935"/>
                  </a:lnTo>
                  <a:lnTo>
                    <a:pt x="1852" y="1014"/>
                  </a:lnTo>
                  <a:lnTo>
                    <a:pt x="1835" y="1092"/>
                  </a:lnTo>
                  <a:lnTo>
                    <a:pt x="1814" y="1169"/>
                  </a:lnTo>
                  <a:lnTo>
                    <a:pt x="1795" y="1248"/>
                  </a:lnTo>
                  <a:lnTo>
                    <a:pt x="1774" y="1326"/>
                  </a:lnTo>
                  <a:lnTo>
                    <a:pt x="1751" y="1405"/>
                  </a:lnTo>
                  <a:lnTo>
                    <a:pt x="1734" y="1460"/>
                  </a:lnTo>
                  <a:lnTo>
                    <a:pt x="1718" y="1514"/>
                  </a:lnTo>
                  <a:lnTo>
                    <a:pt x="1703" y="1567"/>
                  </a:lnTo>
                  <a:lnTo>
                    <a:pt x="1689" y="1620"/>
                  </a:lnTo>
                  <a:lnTo>
                    <a:pt x="1674" y="1674"/>
                  </a:lnTo>
                  <a:lnTo>
                    <a:pt x="1660" y="1727"/>
                  </a:lnTo>
                  <a:lnTo>
                    <a:pt x="1645" y="1782"/>
                  </a:lnTo>
                  <a:lnTo>
                    <a:pt x="1631" y="1836"/>
                  </a:lnTo>
                  <a:lnTo>
                    <a:pt x="1609" y="1933"/>
                  </a:lnTo>
                  <a:lnTo>
                    <a:pt x="1588" y="2031"/>
                  </a:lnTo>
                  <a:lnTo>
                    <a:pt x="1568" y="2128"/>
                  </a:lnTo>
                  <a:lnTo>
                    <a:pt x="1549" y="2226"/>
                  </a:lnTo>
                  <a:lnTo>
                    <a:pt x="1532" y="2324"/>
                  </a:lnTo>
                  <a:lnTo>
                    <a:pt x="1516" y="2422"/>
                  </a:lnTo>
                  <a:lnTo>
                    <a:pt x="1501" y="2520"/>
                  </a:lnTo>
                  <a:lnTo>
                    <a:pt x="1488" y="2618"/>
                  </a:lnTo>
                  <a:lnTo>
                    <a:pt x="1467" y="2616"/>
                  </a:lnTo>
                  <a:lnTo>
                    <a:pt x="1448" y="2614"/>
                  </a:lnTo>
                  <a:lnTo>
                    <a:pt x="1427" y="2613"/>
                  </a:lnTo>
                  <a:lnTo>
                    <a:pt x="1408" y="2610"/>
                  </a:lnTo>
                  <a:lnTo>
                    <a:pt x="1387" y="2608"/>
                  </a:lnTo>
                  <a:lnTo>
                    <a:pt x="1366" y="2606"/>
                  </a:lnTo>
                  <a:lnTo>
                    <a:pt x="1347" y="2605"/>
                  </a:lnTo>
                  <a:lnTo>
                    <a:pt x="1326" y="2603"/>
                  </a:lnTo>
                  <a:lnTo>
                    <a:pt x="1285" y="2602"/>
                  </a:lnTo>
                  <a:lnTo>
                    <a:pt x="1241" y="2600"/>
                  </a:lnTo>
                  <a:lnTo>
                    <a:pt x="1200" y="2597"/>
                  </a:lnTo>
                  <a:lnTo>
                    <a:pt x="1158" y="2594"/>
                  </a:lnTo>
                  <a:lnTo>
                    <a:pt x="1116" y="2589"/>
                  </a:lnTo>
                  <a:lnTo>
                    <a:pt x="1074" y="2586"/>
                  </a:lnTo>
                  <a:lnTo>
                    <a:pt x="1033" y="2581"/>
                  </a:lnTo>
                  <a:lnTo>
                    <a:pt x="993" y="2576"/>
                  </a:lnTo>
                  <a:lnTo>
                    <a:pt x="951" y="2571"/>
                  </a:lnTo>
                  <a:lnTo>
                    <a:pt x="909" y="2565"/>
                  </a:lnTo>
                  <a:lnTo>
                    <a:pt x="867" y="2558"/>
                  </a:lnTo>
                  <a:lnTo>
                    <a:pt x="827" y="2553"/>
                  </a:lnTo>
                  <a:lnTo>
                    <a:pt x="786" y="2547"/>
                  </a:lnTo>
                  <a:lnTo>
                    <a:pt x="744" y="2541"/>
                  </a:lnTo>
                  <a:lnTo>
                    <a:pt x="704" y="2534"/>
                  </a:lnTo>
                  <a:lnTo>
                    <a:pt x="662" y="2528"/>
                  </a:lnTo>
                  <a:lnTo>
                    <a:pt x="622" y="2521"/>
                  </a:lnTo>
                  <a:lnTo>
                    <a:pt x="580" y="2515"/>
                  </a:lnTo>
                  <a:lnTo>
                    <a:pt x="539" y="2509"/>
                  </a:lnTo>
                  <a:lnTo>
                    <a:pt x="499" y="2504"/>
                  </a:lnTo>
                  <a:lnTo>
                    <a:pt x="457" y="2497"/>
                  </a:lnTo>
                  <a:lnTo>
                    <a:pt x="415" y="2491"/>
                  </a:lnTo>
                  <a:lnTo>
                    <a:pt x="375" y="2486"/>
                  </a:lnTo>
                  <a:lnTo>
                    <a:pt x="333" y="2481"/>
                  </a:lnTo>
                  <a:lnTo>
                    <a:pt x="292" y="2476"/>
                  </a:lnTo>
                  <a:lnTo>
                    <a:pt x="250" y="2472"/>
                  </a:lnTo>
                  <a:lnTo>
                    <a:pt x="208" y="2467"/>
                  </a:lnTo>
                  <a:lnTo>
                    <a:pt x="167" y="2464"/>
                  </a:lnTo>
                  <a:lnTo>
                    <a:pt x="125" y="2460"/>
                  </a:lnTo>
                  <a:lnTo>
                    <a:pt x="83" y="2457"/>
                  </a:lnTo>
                  <a:lnTo>
                    <a:pt x="41" y="2456"/>
                  </a:lnTo>
                  <a:lnTo>
                    <a:pt x="0" y="2454"/>
                  </a:lnTo>
                  <a:close/>
                </a:path>
              </a:pathLst>
            </a:custGeom>
            <a:solidFill>
              <a:srgbClr val="7FBFFF"/>
            </a:solidFill>
            <a:ln w="9525">
              <a:noFill/>
              <a:round/>
              <a:headEnd/>
              <a:tailEnd/>
            </a:ln>
          </p:spPr>
          <p:txBody>
            <a:bodyPr/>
            <a:lstStyle/>
            <a:p>
              <a:endParaRPr lang="ru-RU"/>
            </a:p>
          </p:txBody>
        </p:sp>
        <p:sp>
          <p:nvSpPr>
            <p:cNvPr id="16" name="Freeform 18"/>
            <p:cNvSpPr>
              <a:spLocks/>
            </p:cNvSpPr>
            <p:nvPr/>
          </p:nvSpPr>
          <p:spPr bwMode="auto">
            <a:xfrm>
              <a:off x="180" y="479"/>
              <a:ext cx="2098" cy="2736"/>
            </a:xfrm>
            <a:custGeom>
              <a:avLst/>
              <a:gdLst>
                <a:gd name="T0" fmla="*/ 30 w 2098"/>
                <a:gd name="T1" fmla="*/ 2367 h 2736"/>
                <a:gd name="T2" fmla="*/ 88 w 2098"/>
                <a:gd name="T3" fmla="*/ 2045 h 2736"/>
                <a:gd name="T4" fmla="*/ 157 w 2098"/>
                <a:gd name="T5" fmla="*/ 1724 h 2736"/>
                <a:gd name="T6" fmla="*/ 233 w 2098"/>
                <a:gd name="T7" fmla="*/ 1403 h 2736"/>
                <a:gd name="T8" fmla="*/ 313 w 2098"/>
                <a:gd name="T9" fmla="*/ 1083 h 2736"/>
                <a:gd name="T10" fmla="*/ 393 w 2098"/>
                <a:gd name="T11" fmla="*/ 762 h 2736"/>
                <a:gd name="T12" fmla="*/ 465 w 2098"/>
                <a:gd name="T13" fmla="*/ 436 h 2736"/>
                <a:gd name="T14" fmla="*/ 516 w 2098"/>
                <a:gd name="T15" fmla="*/ 109 h 2736"/>
                <a:gd name="T16" fmla="*/ 624 w 2098"/>
                <a:gd name="T17" fmla="*/ 3 h 2736"/>
                <a:gd name="T18" fmla="*/ 765 w 2098"/>
                <a:gd name="T19" fmla="*/ 11 h 2736"/>
                <a:gd name="T20" fmla="*/ 906 w 2098"/>
                <a:gd name="T21" fmla="*/ 24 h 2736"/>
                <a:gd name="T22" fmla="*/ 1046 w 2098"/>
                <a:gd name="T23" fmla="*/ 38 h 2736"/>
                <a:gd name="T24" fmla="*/ 1187 w 2098"/>
                <a:gd name="T25" fmla="*/ 56 h 2736"/>
                <a:gd name="T26" fmla="*/ 1327 w 2098"/>
                <a:gd name="T27" fmla="*/ 75 h 2736"/>
                <a:gd name="T28" fmla="*/ 1466 w 2098"/>
                <a:gd name="T29" fmla="*/ 95 h 2736"/>
                <a:gd name="T30" fmla="*/ 1606 w 2098"/>
                <a:gd name="T31" fmla="*/ 112 h 2736"/>
                <a:gd name="T32" fmla="*/ 1745 w 2098"/>
                <a:gd name="T33" fmla="*/ 130 h 2736"/>
                <a:gd name="T34" fmla="*/ 1885 w 2098"/>
                <a:gd name="T35" fmla="*/ 144 h 2736"/>
                <a:gd name="T36" fmla="*/ 2026 w 2098"/>
                <a:gd name="T37" fmla="*/ 154 h 2736"/>
                <a:gd name="T38" fmla="*/ 2053 w 2098"/>
                <a:gd name="T39" fmla="*/ 154 h 2736"/>
                <a:gd name="T40" fmla="*/ 2080 w 2098"/>
                <a:gd name="T41" fmla="*/ 151 h 2736"/>
                <a:gd name="T42" fmla="*/ 2096 w 2098"/>
                <a:gd name="T43" fmla="*/ 210 h 2736"/>
                <a:gd name="T44" fmla="*/ 2072 w 2098"/>
                <a:gd name="T45" fmla="*/ 390 h 2736"/>
                <a:gd name="T46" fmla="*/ 2037 w 2098"/>
                <a:gd name="T47" fmla="*/ 568 h 2736"/>
                <a:gd name="T48" fmla="*/ 1995 w 2098"/>
                <a:gd name="T49" fmla="*/ 797 h 2736"/>
                <a:gd name="T50" fmla="*/ 1941 w 2098"/>
                <a:gd name="T51" fmla="*/ 1051 h 2736"/>
                <a:gd name="T52" fmla="*/ 1878 w 2098"/>
                <a:gd name="T53" fmla="*/ 1301 h 2736"/>
                <a:gd name="T54" fmla="*/ 1811 w 2098"/>
                <a:gd name="T55" fmla="*/ 1549 h 2736"/>
                <a:gd name="T56" fmla="*/ 1745 w 2098"/>
                <a:gd name="T57" fmla="*/ 1798 h 2736"/>
                <a:gd name="T58" fmla="*/ 1683 w 2098"/>
                <a:gd name="T59" fmla="*/ 2060 h 2736"/>
                <a:gd name="T60" fmla="*/ 1628 w 2098"/>
                <a:gd name="T61" fmla="*/ 2350 h 2736"/>
                <a:gd name="T62" fmla="*/ 1585 w 2098"/>
                <a:gd name="T63" fmla="*/ 2640 h 2736"/>
                <a:gd name="T64" fmla="*/ 1479 w 2098"/>
                <a:gd name="T65" fmla="*/ 2736 h 2736"/>
                <a:gd name="T66" fmla="*/ 1344 w 2098"/>
                <a:gd name="T67" fmla="*/ 2732 h 2736"/>
                <a:gd name="T68" fmla="*/ 1211 w 2098"/>
                <a:gd name="T69" fmla="*/ 2720 h 2736"/>
                <a:gd name="T70" fmla="*/ 1078 w 2098"/>
                <a:gd name="T71" fmla="*/ 2706 h 2736"/>
                <a:gd name="T72" fmla="*/ 945 w 2098"/>
                <a:gd name="T73" fmla="*/ 2688 h 2736"/>
                <a:gd name="T74" fmla="*/ 813 w 2098"/>
                <a:gd name="T75" fmla="*/ 2667 h 2736"/>
                <a:gd name="T76" fmla="*/ 680 w 2098"/>
                <a:gd name="T77" fmla="*/ 2648 h 2736"/>
                <a:gd name="T78" fmla="*/ 547 w 2098"/>
                <a:gd name="T79" fmla="*/ 2629 h 2736"/>
                <a:gd name="T80" fmla="*/ 412 w 2098"/>
                <a:gd name="T81" fmla="*/ 2614 h 2736"/>
                <a:gd name="T82" fmla="*/ 276 w 2098"/>
                <a:gd name="T83" fmla="*/ 2602 h 2736"/>
                <a:gd name="T84" fmla="*/ 140 w 2098"/>
                <a:gd name="T85" fmla="*/ 2597 h 2736"/>
                <a:gd name="T86" fmla="*/ 87 w 2098"/>
                <a:gd name="T87" fmla="*/ 2592 h 2736"/>
                <a:gd name="T88" fmla="*/ 35 w 2098"/>
                <a:gd name="T89" fmla="*/ 2587 h 2736"/>
                <a:gd name="T90" fmla="*/ 0 w 2098"/>
                <a:gd name="T91" fmla="*/ 2584 h 27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98"/>
                <a:gd name="T139" fmla="*/ 0 h 2736"/>
                <a:gd name="T140" fmla="*/ 2098 w 2098"/>
                <a:gd name="T141" fmla="*/ 2736 h 27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98" h="2736">
                  <a:moveTo>
                    <a:pt x="0" y="2584"/>
                  </a:moveTo>
                  <a:lnTo>
                    <a:pt x="14" y="2477"/>
                  </a:lnTo>
                  <a:lnTo>
                    <a:pt x="30" y="2367"/>
                  </a:lnTo>
                  <a:lnTo>
                    <a:pt x="48" y="2260"/>
                  </a:lnTo>
                  <a:lnTo>
                    <a:pt x="67" y="2153"/>
                  </a:lnTo>
                  <a:lnTo>
                    <a:pt x="88" y="2045"/>
                  </a:lnTo>
                  <a:lnTo>
                    <a:pt x="111" y="1938"/>
                  </a:lnTo>
                  <a:lnTo>
                    <a:pt x="133" y="1832"/>
                  </a:lnTo>
                  <a:lnTo>
                    <a:pt x="157" y="1724"/>
                  </a:lnTo>
                  <a:lnTo>
                    <a:pt x="181" y="1617"/>
                  </a:lnTo>
                  <a:lnTo>
                    <a:pt x="207" y="1511"/>
                  </a:lnTo>
                  <a:lnTo>
                    <a:pt x="233" y="1403"/>
                  </a:lnTo>
                  <a:lnTo>
                    <a:pt x="260" y="1298"/>
                  </a:lnTo>
                  <a:lnTo>
                    <a:pt x="286" y="1190"/>
                  </a:lnTo>
                  <a:lnTo>
                    <a:pt x="313" y="1083"/>
                  </a:lnTo>
                  <a:lnTo>
                    <a:pt x="340" y="977"/>
                  </a:lnTo>
                  <a:lnTo>
                    <a:pt x="366" y="869"/>
                  </a:lnTo>
                  <a:lnTo>
                    <a:pt x="393" y="762"/>
                  </a:lnTo>
                  <a:lnTo>
                    <a:pt x="419" y="654"/>
                  </a:lnTo>
                  <a:lnTo>
                    <a:pt x="443" y="545"/>
                  </a:lnTo>
                  <a:lnTo>
                    <a:pt x="465" y="436"/>
                  </a:lnTo>
                  <a:lnTo>
                    <a:pt x="484" y="327"/>
                  </a:lnTo>
                  <a:lnTo>
                    <a:pt x="502" y="218"/>
                  </a:lnTo>
                  <a:lnTo>
                    <a:pt x="516" y="109"/>
                  </a:lnTo>
                  <a:lnTo>
                    <a:pt x="529" y="0"/>
                  </a:lnTo>
                  <a:lnTo>
                    <a:pt x="577" y="2"/>
                  </a:lnTo>
                  <a:lnTo>
                    <a:pt x="624" y="3"/>
                  </a:lnTo>
                  <a:lnTo>
                    <a:pt x="670" y="5"/>
                  </a:lnTo>
                  <a:lnTo>
                    <a:pt x="719" y="8"/>
                  </a:lnTo>
                  <a:lnTo>
                    <a:pt x="765" y="11"/>
                  </a:lnTo>
                  <a:lnTo>
                    <a:pt x="812" y="14"/>
                  </a:lnTo>
                  <a:lnTo>
                    <a:pt x="860" y="19"/>
                  </a:lnTo>
                  <a:lnTo>
                    <a:pt x="906" y="24"/>
                  </a:lnTo>
                  <a:lnTo>
                    <a:pt x="953" y="29"/>
                  </a:lnTo>
                  <a:lnTo>
                    <a:pt x="999" y="34"/>
                  </a:lnTo>
                  <a:lnTo>
                    <a:pt x="1046" y="38"/>
                  </a:lnTo>
                  <a:lnTo>
                    <a:pt x="1092" y="45"/>
                  </a:lnTo>
                  <a:lnTo>
                    <a:pt x="1139" y="51"/>
                  </a:lnTo>
                  <a:lnTo>
                    <a:pt x="1187" y="56"/>
                  </a:lnTo>
                  <a:lnTo>
                    <a:pt x="1233" y="63"/>
                  </a:lnTo>
                  <a:lnTo>
                    <a:pt x="1280" y="69"/>
                  </a:lnTo>
                  <a:lnTo>
                    <a:pt x="1327" y="75"/>
                  </a:lnTo>
                  <a:lnTo>
                    <a:pt x="1373" y="82"/>
                  </a:lnTo>
                  <a:lnTo>
                    <a:pt x="1420" y="88"/>
                  </a:lnTo>
                  <a:lnTo>
                    <a:pt x="1466" y="95"/>
                  </a:lnTo>
                  <a:lnTo>
                    <a:pt x="1513" y="101"/>
                  </a:lnTo>
                  <a:lnTo>
                    <a:pt x="1559" y="107"/>
                  </a:lnTo>
                  <a:lnTo>
                    <a:pt x="1606" y="112"/>
                  </a:lnTo>
                  <a:lnTo>
                    <a:pt x="1652" y="119"/>
                  </a:lnTo>
                  <a:lnTo>
                    <a:pt x="1699" y="125"/>
                  </a:lnTo>
                  <a:lnTo>
                    <a:pt x="1745" y="130"/>
                  </a:lnTo>
                  <a:lnTo>
                    <a:pt x="1792" y="135"/>
                  </a:lnTo>
                  <a:lnTo>
                    <a:pt x="1838" y="140"/>
                  </a:lnTo>
                  <a:lnTo>
                    <a:pt x="1885" y="144"/>
                  </a:lnTo>
                  <a:lnTo>
                    <a:pt x="1933" y="148"/>
                  </a:lnTo>
                  <a:lnTo>
                    <a:pt x="1979" y="151"/>
                  </a:lnTo>
                  <a:lnTo>
                    <a:pt x="2026" y="154"/>
                  </a:lnTo>
                  <a:lnTo>
                    <a:pt x="2036" y="154"/>
                  </a:lnTo>
                  <a:lnTo>
                    <a:pt x="2044" y="154"/>
                  </a:lnTo>
                  <a:lnTo>
                    <a:pt x="2053" y="154"/>
                  </a:lnTo>
                  <a:lnTo>
                    <a:pt x="2063" y="152"/>
                  </a:lnTo>
                  <a:lnTo>
                    <a:pt x="2071" y="151"/>
                  </a:lnTo>
                  <a:lnTo>
                    <a:pt x="2080" y="151"/>
                  </a:lnTo>
                  <a:lnTo>
                    <a:pt x="2088" y="151"/>
                  </a:lnTo>
                  <a:lnTo>
                    <a:pt x="2098" y="151"/>
                  </a:lnTo>
                  <a:lnTo>
                    <a:pt x="2096" y="210"/>
                  </a:lnTo>
                  <a:lnTo>
                    <a:pt x="2090" y="271"/>
                  </a:lnTo>
                  <a:lnTo>
                    <a:pt x="2082" y="330"/>
                  </a:lnTo>
                  <a:lnTo>
                    <a:pt x="2072" y="390"/>
                  </a:lnTo>
                  <a:lnTo>
                    <a:pt x="2061" y="449"/>
                  </a:lnTo>
                  <a:lnTo>
                    <a:pt x="2048" y="508"/>
                  </a:lnTo>
                  <a:lnTo>
                    <a:pt x="2037" y="568"/>
                  </a:lnTo>
                  <a:lnTo>
                    <a:pt x="2024" y="627"/>
                  </a:lnTo>
                  <a:lnTo>
                    <a:pt x="2010" y="712"/>
                  </a:lnTo>
                  <a:lnTo>
                    <a:pt x="1995" y="797"/>
                  </a:lnTo>
                  <a:lnTo>
                    <a:pt x="1978" y="882"/>
                  </a:lnTo>
                  <a:lnTo>
                    <a:pt x="1960" y="966"/>
                  </a:lnTo>
                  <a:lnTo>
                    <a:pt x="1941" y="1051"/>
                  </a:lnTo>
                  <a:lnTo>
                    <a:pt x="1920" y="1134"/>
                  </a:lnTo>
                  <a:lnTo>
                    <a:pt x="1899" y="1217"/>
                  </a:lnTo>
                  <a:lnTo>
                    <a:pt x="1878" y="1301"/>
                  </a:lnTo>
                  <a:lnTo>
                    <a:pt x="1856" y="1384"/>
                  </a:lnTo>
                  <a:lnTo>
                    <a:pt x="1833" y="1466"/>
                  </a:lnTo>
                  <a:lnTo>
                    <a:pt x="1811" y="1549"/>
                  </a:lnTo>
                  <a:lnTo>
                    <a:pt x="1788" y="1633"/>
                  </a:lnTo>
                  <a:lnTo>
                    <a:pt x="1766" y="1715"/>
                  </a:lnTo>
                  <a:lnTo>
                    <a:pt x="1745" y="1798"/>
                  </a:lnTo>
                  <a:lnTo>
                    <a:pt x="1724" y="1880"/>
                  </a:lnTo>
                  <a:lnTo>
                    <a:pt x="1703" y="1963"/>
                  </a:lnTo>
                  <a:lnTo>
                    <a:pt x="1683" y="2060"/>
                  </a:lnTo>
                  <a:lnTo>
                    <a:pt x="1663" y="2156"/>
                  </a:lnTo>
                  <a:lnTo>
                    <a:pt x="1646" y="2252"/>
                  </a:lnTo>
                  <a:lnTo>
                    <a:pt x="1628" y="2350"/>
                  </a:lnTo>
                  <a:lnTo>
                    <a:pt x="1614" y="2446"/>
                  </a:lnTo>
                  <a:lnTo>
                    <a:pt x="1598" y="2542"/>
                  </a:lnTo>
                  <a:lnTo>
                    <a:pt x="1585" y="2640"/>
                  </a:lnTo>
                  <a:lnTo>
                    <a:pt x="1570" y="2736"/>
                  </a:lnTo>
                  <a:lnTo>
                    <a:pt x="1525" y="2736"/>
                  </a:lnTo>
                  <a:lnTo>
                    <a:pt x="1479" y="2736"/>
                  </a:lnTo>
                  <a:lnTo>
                    <a:pt x="1434" y="2736"/>
                  </a:lnTo>
                  <a:lnTo>
                    <a:pt x="1389" y="2735"/>
                  </a:lnTo>
                  <a:lnTo>
                    <a:pt x="1344" y="2732"/>
                  </a:lnTo>
                  <a:lnTo>
                    <a:pt x="1299" y="2728"/>
                  </a:lnTo>
                  <a:lnTo>
                    <a:pt x="1256" y="2725"/>
                  </a:lnTo>
                  <a:lnTo>
                    <a:pt x="1211" y="2720"/>
                  </a:lnTo>
                  <a:lnTo>
                    <a:pt x="1166" y="2717"/>
                  </a:lnTo>
                  <a:lnTo>
                    <a:pt x="1121" y="2711"/>
                  </a:lnTo>
                  <a:lnTo>
                    <a:pt x="1078" y="2706"/>
                  </a:lnTo>
                  <a:lnTo>
                    <a:pt x="1033" y="2700"/>
                  </a:lnTo>
                  <a:lnTo>
                    <a:pt x="990" y="2693"/>
                  </a:lnTo>
                  <a:lnTo>
                    <a:pt x="945" y="2688"/>
                  </a:lnTo>
                  <a:lnTo>
                    <a:pt x="901" y="2680"/>
                  </a:lnTo>
                  <a:lnTo>
                    <a:pt x="857" y="2674"/>
                  </a:lnTo>
                  <a:lnTo>
                    <a:pt x="813" y="2667"/>
                  </a:lnTo>
                  <a:lnTo>
                    <a:pt x="768" y="2661"/>
                  </a:lnTo>
                  <a:lnTo>
                    <a:pt x="723" y="2655"/>
                  </a:lnTo>
                  <a:lnTo>
                    <a:pt x="680" y="2648"/>
                  </a:lnTo>
                  <a:lnTo>
                    <a:pt x="635" y="2642"/>
                  </a:lnTo>
                  <a:lnTo>
                    <a:pt x="590" y="2635"/>
                  </a:lnTo>
                  <a:lnTo>
                    <a:pt x="547" y="2629"/>
                  </a:lnTo>
                  <a:lnTo>
                    <a:pt x="502" y="2624"/>
                  </a:lnTo>
                  <a:lnTo>
                    <a:pt x="457" y="2619"/>
                  </a:lnTo>
                  <a:lnTo>
                    <a:pt x="412" y="2614"/>
                  </a:lnTo>
                  <a:lnTo>
                    <a:pt x="367" y="2610"/>
                  </a:lnTo>
                  <a:lnTo>
                    <a:pt x="322" y="2606"/>
                  </a:lnTo>
                  <a:lnTo>
                    <a:pt x="276" y="2602"/>
                  </a:lnTo>
                  <a:lnTo>
                    <a:pt x="231" y="2600"/>
                  </a:lnTo>
                  <a:lnTo>
                    <a:pt x="186" y="2598"/>
                  </a:lnTo>
                  <a:lnTo>
                    <a:pt x="140" y="2597"/>
                  </a:lnTo>
                  <a:lnTo>
                    <a:pt x="122" y="2595"/>
                  </a:lnTo>
                  <a:lnTo>
                    <a:pt x="104" y="2594"/>
                  </a:lnTo>
                  <a:lnTo>
                    <a:pt x="87" y="2592"/>
                  </a:lnTo>
                  <a:lnTo>
                    <a:pt x="71" y="2590"/>
                  </a:lnTo>
                  <a:lnTo>
                    <a:pt x="53" y="2589"/>
                  </a:lnTo>
                  <a:lnTo>
                    <a:pt x="35" y="2587"/>
                  </a:lnTo>
                  <a:lnTo>
                    <a:pt x="18" y="2586"/>
                  </a:lnTo>
                  <a:lnTo>
                    <a:pt x="0" y="2584"/>
                  </a:lnTo>
                  <a:close/>
                </a:path>
              </a:pathLst>
            </a:custGeom>
            <a:solidFill>
              <a:srgbClr val="000000"/>
            </a:solidFill>
            <a:ln w="9525">
              <a:noFill/>
              <a:round/>
              <a:headEnd/>
              <a:tailEnd/>
            </a:ln>
          </p:spPr>
          <p:txBody>
            <a:bodyPr/>
            <a:lstStyle/>
            <a:p>
              <a:endParaRPr lang="ru-RU"/>
            </a:p>
          </p:txBody>
        </p:sp>
        <p:sp>
          <p:nvSpPr>
            <p:cNvPr id="17" name="Freeform 19"/>
            <p:cNvSpPr>
              <a:spLocks/>
            </p:cNvSpPr>
            <p:nvPr/>
          </p:nvSpPr>
          <p:spPr bwMode="auto">
            <a:xfrm>
              <a:off x="225" y="542"/>
              <a:ext cx="2016" cy="2619"/>
            </a:xfrm>
            <a:custGeom>
              <a:avLst/>
              <a:gdLst>
                <a:gd name="T0" fmla="*/ 37 w 2016"/>
                <a:gd name="T1" fmla="*/ 2194 h 2619"/>
                <a:gd name="T2" fmla="*/ 114 w 2016"/>
                <a:gd name="T3" fmla="*/ 1799 h 2619"/>
                <a:gd name="T4" fmla="*/ 205 w 2016"/>
                <a:gd name="T5" fmla="*/ 1409 h 2619"/>
                <a:gd name="T6" fmla="*/ 245 w 2016"/>
                <a:gd name="T7" fmla="*/ 1262 h 2619"/>
                <a:gd name="T8" fmla="*/ 284 w 2016"/>
                <a:gd name="T9" fmla="*/ 1114 h 2619"/>
                <a:gd name="T10" fmla="*/ 340 w 2016"/>
                <a:gd name="T11" fmla="*/ 906 h 2619"/>
                <a:gd name="T12" fmla="*/ 423 w 2016"/>
                <a:gd name="T13" fmla="*/ 575 h 2619"/>
                <a:gd name="T14" fmla="*/ 489 w 2016"/>
                <a:gd name="T15" fmla="*/ 242 h 2619"/>
                <a:gd name="T16" fmla="*/ 516 w 2016"/>
                <a:gd name="T17" fmla="*/ 65 h 2619"/>
                <a:gd name="T18" fmla="*/ 552 w 2016"/>
                <a:gd name="T19" fmla="*/ 0 h 2619"/>
                <a:gd name="T20" fmla="*/ 653 w 2016"/>
                <a:gd name="T21" fmla="*/ 3 h 2619"/>
                <a:gd name="T22" fmla="*/ 752 w 2016"/>
                <a:gd name="T23" fmla="*/ 11 h 2619"/>
                <a:gd name="T24" fmla="*/ 852 w 2016"/>
                <a:gd name="T25" fmla="*/ 20 h 2619"/>
                <a:gd name="T26" fmla="*/ 949 w 2016"/>
                <a:gd name="T27" fmla="*/ 30 h 2619"/>
                <a:gd name="T28" fmla="*/ 1049 w 2016"/>
                <a:gd name="T29" fmla="*/ 41 h 2619"/>
                <a:gd name="T30" fmla="*/ 1229 w 2016"/>
                <a:gd name="T31" fmla="*/ 70 h 2619"/>
                <a:gd name="T32" fmla="*/ 1408 w 2016"/>
                <a:gd name="T33" fmla="*/ 99 h 2619"/>
                <a:gd name="T34" fmla="*/ 1588 w 2016"/>
                <a:gd name="T35" fmla="*/ 125 h 2619"/>
                <a:gd name="T36" fmla="*/ 1769 w 2016"/>
                <a:gd name="T37" fmla="*/ 144 h 2619"/>
                <a:gd name="T38" fmla="*/ 1954 w 2016"/>
                <a:gd name="T39" fmla="*/ 154 h 2619"/>
                <a:gd name="T40" fmla="*/ 1992 w 2016"/>
                <a:gd name="T41" fmla="*/ 311 h 2619"/>
                <a:gd name="T42" fmla="*/ 1950 w 2016"/>
                <a:gd name="T43" fmla="*/ 545 h 2619"/>
                <a:gd name="T44" fmla="*/ 1904 w 2016"/>
                <a:gd name="T45" fmla="*/ 779 h 2619"/>
                <a:gd name="T46" fmla="*/ 1853 w 2016"/>
                <a:gd name="T47" fmla="*/ 1015 h 2619"/>
                <a:gd name="T48" fmla="*/ 1793 w 2016"/>
                <a:gd name="T49" fmla="*/ 1251 h 2619"/>
                <a:gd name="T50" fmla="*/ 1734 w 2016"/>
                <a:gd name="T51" fmla="*/ 1462 h 2619"/>
                <a:gd name="T52" fmla="*/ 1689 w 2016"/>
                <a:gd name="T53" fmla="*/ 1621 h 2619"/>
                <a:gd name="T54" fmla="*/ 1646 w 2016"/>
                <a:gd name="T55" fmla="*/ 1783 h 2619"/>
                <a:gd name="T56" fmla="*/ 1590 w 2016"/>
                <a:gd name="T57" fmla="*/ 2032 h 2619"/>
                <a:gd name="T58" fmla="*/ 1532 w 2016"/>
                <a:gd name="T59" fmla="*/ 2325 h 2619"/>
                <a:gd name="T60" fmla="*/ 1488 w 2016"/>
                <a:gd name="T61" fmla="*/ 2619 h 2619"/>
                <a:gd name="T62" fmla="*/ 1427 w 2016"/>
                <a:gd name="T63" fmla="*/ 2612 h 2619"/>
                <a:gd name="T64" fmla="*/ 1367 w 2016"/>
                <a:gd name="T65" fmla="*/ 2606 h 2619"/>
                <a:gd name="T66" fmla="*/ 1285 w 2016"/>
                <a:gd name="T67" fmla="*/ 2601 h 2619"/>
                <a:gd name="T68" fmla="*/ 1158 w 2016"/>
                <a:gd name="T69" fmla="*/ 2593 h 2619"/>
                <a:gd name="T70" fmla="*/ 1033 w 2016"/>
                <a:gd name="T71" fmla="*/ 2580 h 2619"/>
                <a:gd name="T72" fmla="*/ 909 w 2016"/>
                <a:gd name="T73" fmla="*/ 2566 h 2619"/>
                <a:gd name="T74" fmla="*/ 786 w 2016"/>
                <a:gd name="T75" fmla="*/ 2548 h 2619"/>
                <a:gd name="T76" fmla="*/ 662 w 2016"/>
                <a:gd name="T77" fmla="*/ 2529 h 2619"/>
                <a:gd name="T78" fmla="*/ 539 w 2016"/>
                <a:gd name="T79" fmla="*/ 2510 h 2619"/>
                <a:gd name="T80" fmla="*/ 415 w 2016"/>
                <a:gd name="T81" fmla="*/ 2492 h 2619"/>
                <a:gd name="T82" fmla="*/ 292 w 2016"/>
                <a:gd name="T83" fmla="*/ 2478 h 2619"/>
                <a:gd name="T84" fmla="*/ 167 w 2016"/>
                <a:gd name="T85" fmla="*/ 2465 h 2619"/>
                <a:gd name="T86" fmla="*/ 42 w 2016"/>
                <a:gd name="T87" fmla="*/ 2457 h 26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6"/>
                <a:gd name="T133" fmla="*/ 0 h 2619"/>
                <a:gd name="T134" fmla="*/ 2016 w 2016"/>
                <a:gd name="T135" fmla="*/ 2619 h 26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6" h="2619">
                  <a:moveTo>
                    <a:pt x="0" y="2455"/>
                  </a:moveTo>
                  <a:lnTo>
                    <a:pt x="18" y="2324"/>
                  </a:lnTo>
                  <a:lnTo>
                    <a:pt x="37" y="2194"/>
                  </a:lnTo>
                  <a:lnTo>
                    <a:pt x="61" y="2062"/>
                  </a:lnTo>
                  <a:lnTo>
                    <a:pt x="87" y="1929"/>
                  </a:lnTo>
                  <a:lnTo>
                    <a:pt x="114" y="1799"/>
                  </a:lnTo>
                  <a:lnTo>
                    <a:pt x="143" y="1668"/>
                  </a:lnTo>
                  <a:lnTo>
                    <a:pt x="173" y="1538"/>
                  </a:lnTo>
                  <a:lnTo>
                    <a:pt x="205" y="1409"/>
                  </a:lnTo>
                  <a:lnTo>
                    <a:pt x="218" y="1361"/>
                  </a:lnTo>
                  <a:lnTo>
                    <a:pt x="231" y="1312"/>
                  </a:lnTo>
                  <a:lnTo>
                    <a:pt x="245" y="1262"/>
                  </a:lnTo>
                  <a:lnTo>
                    <a:pt x="258" y="1212"/>
                  </a:lnTo>
                  <a:lnTo>
                    <a:pt x="271" y="1164"/>
                  </a:lnTo>
                  <a:lnTo>
                    <a:pt x="284" y="1114"/>
                  </a:lnTo>
                  <a:lnTo>
                    <a:pt x="297" y="1065"/>
                  </a:lnTo>
                  <a:lnTo>
                    <a:pt x="309" y="1016"/>
                  </a:lnTo>
                  <a:lnTo>
                    <a:pt x="340" y="906"/>
                  </a:lnTo>
                  <a:lnTo>
                    <a:pt x="370" y="797"/>
                  </a:lnTo>
                  <a:lnTo>
                    <a:pt x="398" y="686"/>
                  </a:lnTo>
                  <a:lnTo>
                    <a:pt x="423" y="575"/>
                  </a:lnTo>
                  <a:lnTo>
                    <a:pt x="447" y="463"/>
                  </a:lnTo>
                  <a:lnTo>
                    <a:pt x="468" y="352"/>
                  </a:lnTo>
                  <a:lnTo>
                    <a:pt x="489" y="242"/>
                  </a:lnTo>
                  <a:lnTo>
                    <a:pt x="507" y="129"/>
                  </a:lnTo>
                  <a:lnTo>
                    <a:pt x="510" y="97"/>
                  </a:lnTo>
                  <a:lnTo>
                    <a:pt x="516" y="65"/>
                  </a:lnTo>
                  <a:lnTo>
                    <a:pt x="520" y="32"/>
                  </a:lnTo>
                  <a:lnTo>
                    <a:pt x="518" y="0"/>
                  </a:lnTo>
                  <a:lnTo>
                    <a:pt x="552" y="0"/>
                  </a:lnTo>
                  <a:lnTo>
                    <a:pt x="585" y="0"/>
                  </a:lnTo>
                  <a:lnTo>
                    <a:pt x="619" y="1"/>
                  </a:lnTo>
                  <a:lnTo>
                    <a:pt x="653" y="3"/>
                  </a:lnTo>
                  <a:lnTo>
                    <a:pt x="686" y="4"/>
                  </a:lnTo>
                  <a:lnTo>
                    <a:pt x="720" y="8"/>
                  </a:lnTo>
                  <a:lnTo>
                    <a:pt x="752" y="11"/>
                  </a:lnTo>
                  <a:lnTo>
                    <a:pt x="786" y="12"/>
                  </a:lnTo>
                  <a:lnTo>
                    <a:pt x="818" y="17"/>
                  </a:lnTo>
                  <a:lnTo>
                    <a:pt x="852" y="20"/>
                  </a:lnTo>
                  <a:lnTo>
                    <a:pt x="884" y="24"/>
                  </a:lnTo>
                  <a:lnTo>
                    <a:pt x="916" y="27"/>
                  </a:lnTo>
                  <a:lnTo>
                    <a:pt x="949" y="30"/>
                  </a:lnTo>
                  <a:lnTo>
                    <a:pt x="983" y="35"/>
                  </a:lnTo>
                  <a:lnTo>
                    <a:pt x="1015" y="38"/>
                  </a:lnTo>
                  <a:lnTo>
                    <a:pt x="1049" y="41"/>
                  </a:lnTo>
                  <a:lnTo>
                    <a:pt x="1110" y="51"/>
                  </a:lnTo>
                  <a:lnTo>
                    <a:pt x="1169" y="61"/>
                  </a:lnTo>
                  <a:lnTo>
                    <a:pt x="1229" y="70"/>
                  </a:lnTo>
                  <a:lnTo>
                    <a:pt x="1290" y="80"/>
                  </a:lnTo>
                  <a:lnTo>
                    <a:pt x="1349" y="89"/>
                  </a:lnTo>
                  <a:lnTo>
                    <a:pt x="1408" y="99"/>
                  </a:lnTo>
                  <a:lnTo>
                    <a:pt x="1469" y="109"/>
                  </a:lnTo>
                  <a:lnTo>
                    <a:pt x="1529" y="117"/>
                  </a:lnTo>
                  <a:lnTo>
                    <a:pt x="1588" y="125"/>
                  </a:lnTo>
                  <a:lnTo>
                    <a:pt x="1649" y="133"/>
                  </a:lnTo>
                  <a:lnTo>
                    <a:pt x="1708" y="139"/>
                  </a:lnTo>
                  <a:lnTo>
                    <a:pt x="1769" y="144"/>
                  </a:lnTo>
                  <a:lnTo>
                    <a:pt x="1830" y="149"/>
                  </a:lnTo>
                  <a:lnTo>
                    <a:pt x="1893" y="152"/>
                  </a:lnTo>
                  <a:lnTo>
                    <a:pt x="1954" y="154"/>
                  </a:lnTo>
                  <a:lnTo>
                    <a:pt x="2016" y="155"/>
                  </a:lnTo>
                  <a:lnTo>
                    <a:pt x="2005" y="234"/>
                  </a:lnTo>
                  <a:lnTo>
                    <a:pt x="1992" y="311"/>
                  </a:lnTo>
                  <a:lnTo>
                    <a:pt x="1979" y="389"/>
                  </a:lnTo>
                  <a:lnTo>
                    <a:pt x="1965" y="468"/>
                  </a:lnTo>
                  <a:lnTo>
                    <a:pt x="1950" y="545"/>
                  </a:lnTo>
                  <a:lnTo>
                    <a:pt x="1936" y="624"/>
                  </a:lnTo>
                  <a:lnTo>
                    <a:pt x="1920" y="702"/>
                  </a:lnTo>
                  <a:lnTo>
                    <a:pt x="1904" y="779"/>
                  </a:lnTo>
                  <a:lnTo>
                    <a:pt x="1888" y="858"/>
                  </a:lnTo>
                  <a:lnTo>
                    <a:pt x="1870" y="936"/>
                  </a:lnTo>
                  <a:lnTo>
                    <a:pt x="1853" y="1015"/>
                  </a:lnTo>
                  <a:lnTo>
                    <a:pt x="1833" y="1093"/>
                  </a:lnTo>
                  <a:lnTo>
                    <a:pt x="1814" y="1172"/>
                  </a:lnTo>
                  <a:lnTo>
                    <a:pt x="1793" y="1251"/>
                  </a:lnTo>
                  <a:lnTo>
                    <a:pt x="1772" y="1329"/>
                  </a:lnTo>
                  <a:lnTo>
                    <a:pt x="1752" y="1408"/>
                  </a:lnTo>
                  <a:lnTo>
                    <a:pt x="1734" y="1462"/>
                  </a:lnTo>
                  <a:lnTo>
                    <a:pt x="1718" y="1515"/>
                  </a:lnTo>
                  <a:lnTo>
                    <a:pt x="1703" y="1568"/>
                  </a:lnTo>
                  <a:lnTo>
                    <a:pt x="1689" y="1621"/>
                  </a:lnTo>
                  <a:lnTo>
                    <a:pt x="1675" y="1676"/>
                  </a:lnTo>
                  <a:lnTo>
                    <a:pt x="1660" y="1729"/>
                  </a:lnTo>
                  <a:lnTo>
                    <a:pt x="1646" y="1783"/>
                  </a:lnTo>
                  <a:lnTo>
                    <a:pt x="1631" y="1838"/>
                  </a:lnTo>
                  <a:lnTo>
                    <a:pt x="1610" y="1934"/>
                  </a:lnTo>
                  <a:lnTo>
                    <a:pt x="1590" y="2032"/>
                  </a:lnTo>
                  <a:lnTo>
                    <a:pt x="1569" y="2130"/>
                  </a:lnTo>
                  <a:lnTo>
                    <a:pt x="1549" y="2227"/>
                  </a:lnTo>
                  <a:lnTo>
                    <a:pt x="1532" y="2325"/>
                  </a:lnTo>
                  <a:lnTo>
                    <a:pt x="1516" y="2423"/>
                  </a:lnTo>
                  <a:lnTo>
                    <a:pt x="1501" y="2521"/>
                  </a:lnTo>
                  <a:lnTo>
                    <a:pt x="1488" y="2619"/>
                  </a:lnTo>
                  <a:lnTo>
                    <a:pt x="1468" y="2617"/>
                  </a:lnTo>
                  <a:lnTo>
                    <a:pt x="1448" y="2616"/>
                  </a:lnTo>
                  <a:lnTo>
                    <a:pt x="1427" y="2612"/>
                  </a:lnTo>
                  <a:lnTo>
                    <a:pt x="1407" y="2611"/>
                  </a:lnTo>
                  <a:lnTo>
                    <a:pt x="1386" y="2609"/>
                  </a:lnTo>
                  <a:lnTo>
                    <a:pt x="1367" y="2606"/>
                  </a:lnTo>
                  <a:lnTo>
                    <a:pt x="1346" y="2604"/>
                  </a:lnTo>
                  <a:lnTo>
                    <a:pt x="1326" y="2603"/>
                  </a:lnTo>
                  <a:lnTo>
                    <a:pt x="1285" y="2601"/>
                  </a:lnTo>
                  <a:lnTo>
                    <a:pt x="1241" y="2600"/>
                  </a:lnTo>
                  <a:lnTo>
                    <a:pt x="1200" y="2596"/>
                  </a:lnTo>
                  <a:lnTo>
                    <a:pt x="1158" y="2593"/>
                  </a:lnTo>
                  <a:lnTo>
                    <a:pt x="1116" y="2590"/>
                  </a:lnTo>
                  <a:lnTo>
                    <a:pt x="1075" y="2585"/>
                  </a:lnTo>
                  <a:lnTo>
                    <a:pt x="1033" y="2580"/>
                  </a:lnTo>
                  <a:lnTo>
                    <a:pt x="993" y="2576"/>
                  </a:lnTo>
                  <a:lnTo>
                    <a:pt x="951" y="2571"/>
                  </a:lnTo>
                  <a:lnTo>
                    <a:pt x="909" y="2566"/>
                  </a:lnTo>
                  <a:lnTo>
                    <a:pt x="868" y="2560"/>
                  </a:lnTo>
                  <a:lnTo>
                    <a:pt x="828" y="2553"/>
                  </a:lnTo>
                  <a:lnTo>
                    <a:pt x="786" y="2548"/>
                  </a:lnTo>
                  <a:lnTo>
                    <a:pt x="744" y="2542"/>
                  </a:lnTo>
                  <a:lnTo>
                    <a:pt x="704" y="2535"/>
                  </a:lnTo>
                  <a:lnTo>
                    <a:pt x="662" y="2529"/>
                  </a:lnTo>
                  <a:lnTo>
                    <a:pt x="622" y="2523"/>
                  </a:lnTo>
                  <a:lnTo>
                    <a:pt x="581" y="2516"/>
                  </a:lnTo>
                  <a:lnTo>
                    <a:pt x="539" y="2510"/>
                  </a:lnTo>
                  <a:lnTo>
                    <a:pt x="499" y="2505"/>
                  </a:lnTo>
                  <a:lnTo>
                    <a:pt x="457" y="2499"/>
                  </a:lnTo>
                  <a:lnTo>
                    <a:pt x="415" y="2492"/>
                  </a:lnTo>
                  <a:lnTo>
                    <a:pt x="375" y="2487"/>
                  </a:lnTo>
                  <a:lnTo>
                    <a:pt x="334" y="2483"/>
                  </a:lnTo>
                  <a:lnTo>
                    <a:pt x="292" y="2478"/>
                  </a:lnTo>
                  <a:lnTo>
                    <a:pt x="250" y="2473"/>
                  </a:lnTo>
                  <a:lnTo>
                    <a:pt x="208" y="2468"/>
                  </a:lnTo>
                  <a:lnTo>
                    <a:pt x="167" y="2465"/>
                  </a:lnTo>
                  <a:lnTo>
                    <a:pt x="125" y="2462"/>
                  </a:lnTo>
                  <a:lnTo>
                    <a:pt x="83" y="2458"/>
                  </a:lnTo>
                  <a:lnTo>
                    <a:pt x="42" y="2457"/>
                  </a:lnTo>
                  <a:lnTo>
                    <a:pt x="0" y="2455"/>
                  </a:lnTo>
                  <a:close/>
                </a:path>
              </a:pathLst>
            </a:custGeom>
            <a:solidFill>
              <a:srgbClr val="FFFFFF"/>
            </a:solidFill>
            <a:ln w="9525">
              <a:noFill/>
              <a:round/>
              <a:headEnd/>
              <a:tailEnd/>
            </a:ln>
          </p:spPr>
          <p:txBody>
            <a:bodyPr/>
            <a:lstStyle/>
            <a:p>
              <a:endParaRPr lang="ru-RU"/>
            </a:p>
          </p:txBody>
        </p:sp>
        <p:sp>
          <p:nvSpPr>
            <p:cNvPr id="18" name="Freeform 20"/>
            <p:cNvSpPr>
              <a:spLocks/>
            </p:cNvSpPr>
            <p:nvPr/>
          </p:nvSpPr>
          <p:spPr bwMode="auto">
            <a:xfrm>
              <a:off x="390" y="752"/>
              <a:ext cx="1678" cy="2189"/>
            </a:xfrm>
            <a:custGeom>
              <a:avLst/>
              <a:gdLst>
                <a:gd name="T0" fmla="*/ 24 w 1678"/>
                <a:gd name="T1" fmla="*/ 1894 h 2189"/>
                <a:gd name="T2" fmla="*/ 71 w 1678"/>
                <a:gd name="T3" fmla="*/ 1636 h 2189"/>
                <a:gd name="T4" fmla="*/ 125 w 1678"/>
                <a:gd name="T5" fmla="*/ 1379 h 2189"/>
                <a:gd name="T6" fmla="*/ 188 w 1678"/>
                <a:gd name="T7" fmla="*/ 1124 h 2189"/>
                <a:gd name="T8" fmla="*/ 250 w 1678"/>
                <a:gd name="T9" fmla="*/ 867 h 2189"/>
                <a:gd name="T10" fmla="*/ 316 w 1678"/>
                <a:gd name="T11" fmla="*/ 611 h 2189"/>
                <a:gd name="T12" fmla="*/ 372 w 1678"/>
                <a:gd name="T13" fmla="*/ 349 h 2189"/>
                <a:gd name="T14" fmla="*/ 414 w 1678"/>
                <a:gd name="T15" fmla="*/ 86 h 2189"/>
                <a:gd name="T16" fmla="*/ 499 w 1678"/>
                <a:gd name="T17" fmla="*/ 3 h 2189"/>
                <a:gd name="T18" fmla="*/ 613 w 1678"/>
                <a:gd name="T19" fmla="*/ 9 h 2189"/>
                <a:gd name="T20" fmla="*/ 725 w 1678"/>
                <a:gd name="T21" fmla="*/ 19 h 2189"/>
                <a:gd name="T22" fmla="*/ 837 w 1678"/>
                <a:gd name="T23" fmla="*/ 32 h 2189"/>
                <a:gd name="T24" fmla="*/ 950 w 1678"/>
                <a:gd name="T25" fmla="*/ 46 h 2189"/>
                <a:gd name="T26" fmla="*/ 1060 w 1678"/>
                <a:gd name="T27" fmla="*/ 61 h 2189"/>
                <a:gd name="T28" fmla="*/ 1173 w 1678"/>
                <a:gd name="T29" fmla="*/ 77 h 2189"/>
                <a:gd name="T30" fmla="*/ 1285 w 1678"/>
                <a:gd name="T31" fmla="*/ 91 h 2189"/>
                <a:gd name="T32" fmla="*/ 1396 w 1678"/>
                <a:gd name="T33" fmla="*/ 104 h 2189"/>
                <a:gd name="T34" fmla="*/ 1508 w 1678"/>
                <a:gd name="T35" fmla="*/ 115 h 2189"/>
                <a:gd name="T36" fmla="*/ 1620 w 1678"/>
                <a:gd name="T37" fmla="*/ 123 h 2189"/>
                <a:gd name="T38" fmla="*/ 1643 w 1678"/>
                <a:gd name="T39" fmla="*/ 123 h 2189"/>
                <a:gd name="T40" fmla="*/ 1664 w 1678"/>
                <a:gd name="T41" fmla="*/ 122 h 2189"/>
                <a:gd name="T42" fmla="*/ 1676 w 1678"/>
                <a:gd name="T43" fmla="*/ 170 h 2189"/>
                <a:gd name="T44" fmla="*/ 1659 w 1678"/>
                <a:gd name="T45" fmla="*/ 312 h 2189"/>
                <a:gd name="T46" fmla="*/ 1628 w 1678"/>
                <a:gd name="T47" fmla="*/ 455 h 2189"/>
                <a:gd name="T48" fmla="*/ 1567 w 1678"/>
                <a:gd name="T49" fmla="*/ 773 h 2189"/>
                <a:gd name="T50" fmla="*/ 1466 w 1678"/>
                <a:gd name="T51" fmla="*/ 1174 h 2189"/>
                <a:gd name="T52" fmla="*/ 1364 w 1678"/>
                <a:gd name="T53" fmla="*/ 1572 h 2189"/>
                <a:gd name="T54" fmla="*/ 1317 w 1678"/>
                <a:gd name="T55" fmla="*/ 1803 h 2189"/>
                <a:gd name="T56" fmla="*/ 1279 w 1678"/>
                <a:gd name="T57" fmla="*/ 2034 h 2189"/>
                <a:gd name="T58" fmla="*/ 1219 w 1678"/>
                <a:gd name="T59" fmla="*/ 2189 h 2189"/>
                <a:gd name="T60" fmla="*/ 1112 w 1678"/>
                <a:gd name="T61" fmla="*/ 2188 h 2189"/>
                <a:gd name="T62" fmla="*/ 1004 w 1678"/>
                <a:gd name="T63" fmla="*/ 2181 h 2189"/>
                <a:gd name="T64" fmla="*/ 898 w 1678"/>
                <a:gd name="T65" fmla="*/ 2170 h 2189"/>
                <a:gd name="T66" fmla="*/ 791 w 1678"/>
                <a:gd name="T67" fmla="*/ 2155 h 2189"/>
                <a:gd name="T68" fmla="*/ 685 w 1678"/>
                <a:gd name="T69" fmla="*/ 2139 h 2189"/>
                <a:gd name="T70" fmla="*/ 579 w 1678"/>
                <a:gd name="T71" fmla="*/ 2123 h 2189"/>
                <a:gd name="T72" fmla="*/ 472 w 1678"/>
                <a:gd name="T73" fmla="*/ 2109 h 2189"/>
                <a:gd name="T74" fmla="*/ 366 w 1678"/>
                <a:gd name="T75" fmla="*/ 2094 h 2189"/>
                <a:gd name="T76" fmla="*/ 257 w 1678"/>
                <a:gd name="T77" fmla="*/ 2085 h 2189"/>
                <a:gd name="T78" fmla="*/ 148 w 1678"/>
                <a:gd name="T79" fmla="*/ 2078 h 2189"/>
                <a:gd name="T80" fmla="*/ 84 w 1678"/>
                <a:gd name="T81" fmla="*/ 2075 h 2189"/>
                <a:gd name="T82" fmla="*/ 42 w 1678"/>
                <a:gd name="T83" fmla="*/ 2072 h 2189"/>
                <a:gd name="T84" fmla="*/ 0 w 1678"/>
                <a:gd name="T85" fmla="*/ 2067 h 21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78"/>
                <a:gd name="T130" fmla="*/ 0 h 2189"/>
                <a:gd name="T131" fmla="*/ 1678 w 1678"/>
                <a:gd name="T132" fmla="*/ 2189 h 21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78" h="2189">
                  <a:moveTo>
                    <a:pt x="0" y="2067"/>
                  </a:moveTo>
                  <a:lnTo>
                    <a:pt x="11" y="1981"/>
                  </a:lnTo>
                  <a:lnTo>
                    <a:pt x="24" y="1894"/>
                  </a:lnTo>
                  <a:lnTo>
                    <a:pt x="39" y="1809"/>
                  </a:lnTo>
                  <a:lnTo>
                    <a:pt x="55" y="1722"/>
                  </a:lnTo>
                  <a:lnTo>
                    <a:pt x="71" y="1636"/>
                  </a:lnTo>
                  <a:lnTo>
                    <a:pt x="88" y="1551"/>
                  </a:lnTo>
                  <a:lnTo>
                    <a:pt x="106" y="1466"/>
                  </a:lnTo>
                  <a:lnTo>
                    <a:pt x="125" y="1379"/>
                  </a:lnTo>
                  <a:lnTo>
                    <a:pt x="146" y="1294"/>
                  </a:lnTo>
                  <a:lnTo>
                    <a:pt x="167" y="1209"/>
                  </a:lnTo>
                  <a:lnTo>
                    <a:pt x="188" y="1124"/>
                  </a:lnTo>
                  <a:lnTo>
                    <a:pt x="209" y="1037"/>
                  </a:lnTo>
                  <a:lnTo>
                    <a:pt x="230" y="952"/>
                  </a:lnTo>
                  <a:lnTo>
                    <a:pt x="250" y="867"/>
                  </a:lnTo>
                  <a:lnTo>
                    <a:pt x="273" y="781"/>
                  </a:lnTo>
                  <a:lnTo>
                    <a:pt x="294" y="696"/>
                  </a:lnTo>
                  <a:lnTo>
                    <a:pt x="316" y="611"/>
                  </a:lnTo>
                  <a:lnTo>
                    <a:pt x="335" y="524"/>
                  </a:lnTo>
                  <a:lnTo>
                    <a:pt x="355" y="438"/>
                  </a:lnTo>
                  <a:lnTo>
                    <a:pt x="372" y="349"/>
                  </a:lnTo>
                  <a:lnTo>
                    <a:pt x="388" y="263"/>
                  </a:lnTo>
                  <a:lnTo>
                    <a:pt x="403" y="175"/>
                  </a:lnTo>
                  <a:lnTo>
                    <a:pt x="414" y="86"/>
                  </a:lnTo>
                  <a:lnTo>
                    <a:pt x="424" y="0"/>
                  </a:lnTo>
                  <a:lnTo>
                    <a:pt x="462" y="1"/>
                  </a:lnTo>
                  <a:lnTo>
                    <a:pt x="499" y="3"/>
                  </a:lnTo>
                  <a:lnTo>
                    <a:pt x="537" y="4"/>
                  </a:lnTo>
                  <a:lnTo>
                    <a:pt x="574" y="6"/>
                  </a:lnTo>
                  <a:lnTo>
                    <a:pt x="613" y="9"/>
                  </a:lnTo>
                  <a:lnTo>
                    <a:pt x="650" y="13"/>
                  </a:lnTo>
                  <a:lnTo>
                    <a:pt x="687" y="16"/>
                  </a:lnTo>
                  <a:lnTo>
                    <a:pt x="725" y="19"/>
                  </a:lnTo>
                  <a:lnTo>
                    <a:pt x="762" y="24"/>
                  </a:lnTo>
                  <a:lnTo>
                    <a:pt x="801" y="27"/>
                  </a:lnTo>
                  <a:lnTo>
                    <a:pt x="837" y="32"/>
                  </a:lnTo>
                  <a:lnTo>
                    <a:pt x="874" y="37"/>
                  </a:lnTo>
                  <a:lnTo>
                    <a:pt x="911" y="41"/>
                  </a:lnTo>
                  <a:lnTo>
                    <a:pt x="950" y="46"/>
                  </a:lnTo>
                  <a:lnTo>
                    <a:pt x="987" y="51"/>
                  </a:lnTo>
                  <a:lnTo>
                    <a:pt x="1023" y="56"/>
                  </a:lnTo>
                  <a:lnTo>
                    <a:pt x="1060" y="61"/>
                  </a:lnTo>
                  <a:lnTo>
                    <a:pt x="1099" y="65"/>
                  </a:lnTo>
                  <a:lnTo>
                    <a:pt x="1136" y="72"/>
                  </a:lnTo>
                  <a:lnTo>
                    <a:pt x="1173" y="77"/>
                  </a:lnTo>
                  <a:lnTo>
                    <a:pt x="1210" y="81"/>
                  </a:lnTo>
                  <a:lnTo>
                    <a:pt x="1246" y="86"/>
                  </a:lnTo>
                  <a:lnTo>
                    <a:pt x="1285" y="91"/>
                  </a:lnTo>
                  <a:lnTo>
                    <a:pt x="1322" y="96"/>
                  </a:lnTo>
                  <a:lnTo>
                    <a:pt x="1359" y="101"/>
                  </a:lnTo>
                  <a:lnTo>
                    <a:pt x="1396" y="104"/>
                  </a:lnTo>
                  <a:lnTo>
                    <a:pt x="1434" y="109"/>
                  </a:lnTo>
                  <a:lnTo>
                    <a:pt x="1471" y="112"/>
                  </a:lnTo>
                  <a:lnTo>
                    <a:pt x="1508" y="115"/>
                  </a:lnTo>
                  <a:lnTo>
                    <a:pt x="1545" y="118"/>
                  </a:lnTo>
                  <a:lnTo>
                    <a:pt x="1583" y="122"/>
                  </a:lnTo>
                  <a:lnTo>
                    <a:pt x="1620" y="123"/>
                  </a:lnTo>
                  <a:lnTo>
                    <a:pt x="1628" y="123"/>
                  </a:lnTo>
                  <a:lnTo>
                    <a:pt x="1635" y="125"/>
                  </a:lnTo>
                  <a:lnTo>
                    <a:pt x="1643" y="123"/>
                  </a:lnTo>
                  <a:lnTo>
                    <a:pt x="1649" y="123"/>
                  </a:lnTo>
                  <a:lnTo>
                    <a:pt x="1657" y="122"/>
                  </a:lnTo>
                  <a:lnTo>
                    <a:pt x="1664" y="122"/>
                  </a:lnTo>
                  <a:lnTo>
                    <a:pt x="1672" y="122"/>
                  </a:lnTo>
                  <a:lnTo>
                    <a:pt x="1678" y="122"/>
                  </a:lnTo>
                  <a:lnTo>
                    <a:pt x="1676" y="170"/>
                  </a:lnTo>
                  <a:lnTo>
                    <a:pt x="1673" y="218"/>
                  </a:lnTo>
                  <a:lnTo>
                    <a:pt x="1667" y="266"/>
                  </a:lnTo>
                  <a:lnTo>
                    <a:pt x="1659" y="312"/>
                  </a:lnTo>
                  <a:lnTo>
                    <a:pt x="1649" y="361"/>
                  </a:lnTo>
                  <a:lnTo>
                    <a:pt x="1639" y="407"/>
                  </a:lnTo>
                  <a:lnTo>
                    <a:pt x="1628" y="455"/>
                  </a:lnTo>
                  <a:lnTo>
                    <a:pt x="1619" y="502"/>
                  </a:lnTo>
                  <a:lnTo>
                    <a:pt x="1596" y="638"/>
                  </a:lnTo>
                  <a:lnTo>
                    <a:pt x="1567" y="773"/>
                  </a:lnTo>
                  <a:lnTo>
                    <a:pt x="1535" y="908"/>
                  </a:lnTo>
                  <a:lnTo>
                    <a:pt x="1502" y="1041"/>
                  </a:lnTo>
                  <a:lnTo>
                    <a:pt x="1466" y="1174"/>
                  </a:lnTo>
                  <a:lnTo>
                    <a:pt x="1431" y="1307"/>
                  </a:lnTo>
                  <a:lnTo>
                    <a:pt x="1396" y="1440"/>
                  </a:lnTo>
                  <a:lnTo>
                    <a:pt x="1364" y="1572"/>
                  </a:lnTo>
                  <a:lnTo>
                    <a:pt x="1346" y="1649"/>
                  </a:lnTo>
                  <a:lnTo>
                    <a:pt x="1331" y="1726"/>
                  </a:lnTo>
                  <a:lnTo>
                    <a:pt x="1317" y="1803"/>
                  </a:lnTo>
                  <a:lnTo>
                    <a:pt x="1303" y="1880"/>
                  </a:lnTo>
                  <a:lnTo>
                    <a:pt x="1291" y="1957"/>
                  </a:lnTo>
                  <a:lnTo>
                    <a:pt x="1279" y="2034"/>
                  </a:lnTo>
                  <a:lnTo>
                    <a:pt x="1267" y="2112"/>
                  </a:lnTo>
                  <a:lnTo>
                    <a:pt x="1256" y="2189"/>
                  </a:lnTo>
                  <a:lnTo>
                    <a:pt x="1219" y="2189"/>
                  </a:lnTo>
                  <a:lnTo>
                    <a:pt x="1184" y="2189"/>
                  </a:lnTo>
                  <a:lnTo>
                    <a:pt x="1147" y="2189"/>
                  </a:lnTo>
                  <a:lnTo>
                    <a:pt x="1112" y="2188"/>
                  </a:lnTo>
                  <a:lnTo>
                    <a:pt x="1076" y="2186"/>
                  </a:lnTo>
                  <a:lnTo>
                    <a:pt x="1040" y="2183"/>
                  </a:lnTo>
                  <a:lnTo>
                    <a:pt x="1004" y="2181"/>
                  </a:lnTo>
                  <a:lnTo>
                    <a:pt x="969" y="2178"/>
                  </a:lnTo>
                  <a:lnTo>
                    <a:pt x="934" y="2173"/>
                  </a:lnTo>
                  <a:lnTo>
                    <a:pt x="898" y="2170"/>
                  </a:lnTo>
                  <a:lnTo>
                    <a:pt x="861" y="2165"/>
                  </a:lnTo>
                  <a:lnTo>
                    <a:pt x="826" y="2160"/>
                  </a:lnTo>
                  <a:lnTo>
                    <a:pt x="791" y="2155"/>
                  </a:lnTo>
                  <a:lnTo>
                    <a:pt x="756" y="2151"/>
                  </a:lnTo>
                  <a:lnTo>
                    <a:pt x="720" y="2146"/>
                  </a:lnTo>
                  <a:lnTo>
                    <a:pt x="685" y="2139"/>
                  </a:lnTo>
                  <a:lnTo>
                    <a:pt x="650" y="2135"/>
                  </a:lnTo>
                  <a:lnTo>
                    <a:pt x="614" y="2130"/>
                  </a:lnTo>
                  <a:lnTo>
                    <a:pt x="579" y="2123"/>
                  </a:lnTo>
                  <a:lnTo>
                    <a:pt x="544" y="2119"/>
                  </a:lnTo>
                  <a:lnTo>
                    <a:pt x="509" y="2114"/>
                  </a:lnTo>
                  <a:lnTo>
                    <a:pt x="472" y="2109"/>
                  </a:lnTo>
                  <a:lnTo>
                    <a:pt x="436" y="2104"/>
                  </a:lnTo>
                  <a:lnTo>
                    <a:pt x="401" y="2099"/>
                  </a:lnTo>
                  <a:lnTo>
                    <a:pt x="366" y="2094"/>
                  </a:lnTo>
                  <a:lnTo>
                    <a:pt x="329" y="2091"/>
                  </a:lnTo>
                  <a:lnTo>
                    <a:pt x="294" y="2088"/>
                  </a:lnTo>
                  <a:lnTo>
                    <a:pt x="257" y="2085"/>
                  </a:lnTo>
                  <a:lnTo>
                    <a:pt x="220" y="2083"/>
                  </a:lnTo>
                  <a:lnTo>
                    <a:pt x="185" y="2080"/>
                  </a:lnTo>
                  <a:lnTo>
                    <a:pt x="148" y="2078"/>
                  </a:lnTo>
                  <a:lnTo>
                    <a:pt x="111" y="2078"/>
                  </a:lnTo>
                  <a:lnTo>
                    <a:pt x="96" y="2077"/>
                  </a:lnTo>
                  <a:lnTo>
                    <a:pt x="84" y="2075"/>
                  </a:lnTo>
                  <a:lnTo>
                    <a:pt x="69" y="2074"/>
                  </a:lnTo>
                  <a:lnTo>
                    <a:pt x="56" y="2072"/>
                  </a:lnTo>
                  <a:lnTo>
                    <a:pt x="42" y="2072"/>
                  </a:lnTo>
                  <a:lnTo>
                    <a:pt x="27" y="2070"/>
                  </a:lnTo>
                  <a:lnTo>
                    <a:pt x="15" y="2069"/>
                  </a:lnTo>
                  <a:lnTo>
                    <a:pt x="0" y="2067"/>
                  </a:lnTo>
                  <a:close/>
                </a:path>
              </a:pathLst>
            </a:custGeom>
            <a:solidFill>
              <a:srgbClr val="7FBFFF"/>
            </a:solidFill>
            <a:ln w="9525">
              <a:noFill/>
              <a:round/>
              <a:headEnd/>
              <a:tailEnd/>
            </a:ln>
          </p:spPr>
          <p:txBody>
            <a:bodyPr/>
            <a:lstStyle/>
            <a:p>
              <a:endParaRPr lang="ru-RU"/>
            </a:p>
          </p:txBody>
        </p:sp>
        <p:sp>
          <p:nvSpPr>
            <p:cNvPr id="19" name="Freeform 21"/>
            <p:cNvSpPr>
              <a:spLocks/>
            </p:cNvSpPr>
            <p:nvPr/>
          </p:nvSpPr>
          <p:spPr bwMode="auto">
            <a:xfrm>
              <a:off x="425" y="803"/>
              <a:ext cx="1612" cy="2095"/>
            </a:xfrm>
            <a:custGeom>
              <a:avLst/>
              <a:gdLst>
                <a:gd name="T0" fmla="*/ 13 w 1612"/>
                <a:gd name="T1" fmla="*/ 1859 h 2095"/>
                <a:gd name="T2" fmla="*/ 49 w 1612"/>
                <a:gd name="T3" fmla="*/ 1649 h 2095"/>
                <a:gd name="T4" fmla="*/ 92 w 1612"/>
                <a:gd name="T5" fmla="*/ 1439 h 2095"/>
                <a:gd name="T6" fmla="*/ 140 w 1612"/>
                <a:gd name="T7" fmla="*/ 1230 h 2095"/>
                <a:gd name="T8" fmla="*/ 175 w 1612"/>
                <a:gd name="T9" fmla="*/ 1089 h 2095"/>
                <a:gd name="T10" fmla="*/ 196 w 1612"/>
                <a:gd name="T11" fmla="*/ 1011 h 2095"/>
                <a:gd name="T12" fmla="*/ 219 w 1612"/>
                <a:gd name="T13" fmla="*/ 930 h 2095"/>
                <a:gd name="T14" fmla="*/ 239 w 1612"/>
                <a:gd name="T15" fmla="*/ 852 h 2095"/>
                <a:gd name="T16" fmla="*/ 273 w 1612"/>
                <a:gd name="T17" fmla="*/ 725 h 2095"/>
                <a:gd name="T18" fmla="*/ 320 w 1612"/>
                <a:gd name="T19" fmla="*/ 549 h 2095"/>
                <a:gd name="T20" fmla="*/ 358 w 1612"/>
                <a:gd name="T21" fmla="*/ 371 h 2095"/>
                <a:gd name="T22" fmla="*/ 392 w 1612"/>
                <a:gd name="T23" fmla="*/ 192 h 2095"/>
                <a:gd name="T24" fmla="*/ 409 w 1612"/>
                <a:gd name="T25" fmla="*/ 79 h 2095"/>
                <a:gd name="T26" fmla="*/ 416 w 1612"/>
                <a:gd name="T27" fmla="*/ 26 h 2095"/>
                <a:gd name="T28" fmla="*/ 443 w 1612"/>
                <a:gd name="T29" fmla="*/ 0 h 2095"/>
                <a:gd name="T30" fmla="*/ 498 w 1612"/>
                <a:gd name="T31" fmla="*/ 2 h 2095"/>
                <a:gd name="T32" fmla="*/ 551 w 1612"/>
                <a:gd name="T33" fmla="*/ 5 h 2095"/>
                <a:gd name="T34" fmla="*/ 604 w 1612"/>
                <a:gd name="T35" fmla="*/ 8 h 2095"/>
                <a:gd name="T36" fmla="*/ 655 w 1612"/>
                <a:gd name="T37" fmla="*/ 13 h 2095"/>
                <a:gd name="T38" fmla="*/ 708 w 1612"/>
                <a:gd name="T39" fmla="*/ 19 h 2095"/>
                <a:gd name="T40" fmla="*/ 761 w 1612"/>
                <a:gd name="T41" fmla="*/ 26 h 2095"/>
                <a:gd name="T42" fmla="*/ 814 w 1612"/>
                <a:gd name="T43" fmla="*/ 30 h 2095"/>
                <a:gd name="T44" fmla="*/ 889 w 1612"/>
                <a:gd name="T45" fmla="*/ 42 h 2095"/>
                <a:gd name="T46" fmla="*/ 985 w 1612"/>
                <a:gd name="T47" fmla="*/ 56 h 2095"/>
                <a:gd name="T48" fmla="*/ 1080 w 1612"/>
                <a:gd name="T49" fmla="*/ 72 h 2095"/>
                <a:gd name="T50" fmla="*/ 1176 w 1612"/>
                <a:gd name="T51" fmla="*/ 87 h 2095"/>
                <a:gd name="T52" fmla="*/ 1272 w 1612"/>
                <a:gd name="T53" fmla="*/ 99 h 2095"/>
                <a:gd name="T54" fmla="*/ 1369 w 1612"/>
                <a:gd name="T55" fmla="*/ 111 h 2095"/>
                <a:gd name="T56" fmla="*/ 1465 w 1612"/>
                <a:gd name="T57" fmla="*/ 119 h 2095"/>
                <a:gd name="T58" fmla="*/ 1563 w 1612"/>
                <a:gd name="T59" fmla="*/ 122 h 2095"/>
                <a:gd name="T60" fmla="*/ 1593 w 1612"/>
                <a:gd name="T61" fmla="*/ 249 h 2095"/>
                <a:gd name="T62" fmla="*/ 1550 w 1612"/>
                <a:gd name="T63" fmla="*/ 499 h 2095"/>
                <a:gd name="T64" fmla="*/ 1497 w 1612"/>
                <a:gd name="T65" fmla="*/ 749 h 2095"/>
                <a:gd name="T66" fmla="*/ 1436 w 1612"/>
                <a:gd name="T67" fmla="*/ 999 h 2095"/>
                <a:gd name="T68" fmla="*/ 1390 w 1612"/>
                <a:gd name="T69" fmla="*/ 1169 h 2095"/>
                <a:gd name="T70" fmla="*/ 1365 w 1612"/>
                <a:gd name="T71" fmla="*/ 1256 h 2095"/>
                <a:gd name="T72" fmla="*/ 1341 w 1612"/>
                <a:gd name="T73" fmla="*/ 1339 h 2095"/>
                <a:gd name="T74" fmla="*/ 1319 w 1612"/>
                <a:gd name="T75" fmla="*/ 1426 h 2095"/>
                <a:gd name="T76" fmla="*/ 1290 w 1612"/>
                <a:gd name="T77" fmla="*/ 1546 h 2095"/>
                <a:gd name="T78" fmla="*/ 1256 w 1612"/>
                <a:gd name="T79" fmla="*/ 1703 h 2095"/>
                <a:gd name="T80" fmla="*/ 1226 w 1612"/>
                <a:gd name="T81" fmla="*/ 1861 h 2095"/>
                <a:gd name="T82" fmla="*/ 1202 w 1612"/>
                <a:gd name="T83" fmla="*/ 2016 h 2095"/>
                <a:gd name="T84" fmla="*/ 1176 w 1612"/>
                <a:gd name="T85" fmla="*/ 2093 h 2095"/>
                <a:gd name="T86" fmla="*/ 1144 w 1612"/>
                <a:gd name="T87" fmla="*/ 2090 h 2095"/>
                <a:gd name="T88" fmla="*/ 1110 w 1612"/>
                <a:gd name="T89" fmla="*/ 2087 h 2095"/>
                <a:gd name="T90" fmla="*/ 1078 w 1612"/>
                <a:gd name="T91" fmla="*/ 2084 h 2095"/>
                <a:gd name="T92" fmla="*/ 1029 w 1612"/>
                <a:gd name="T93" fmla="*/ 2080 h 2095"/>
                <a:gd name="T94" fmla="*/ 961 w 1612"/>
                <a:gd name="T95" fmla="*/ 2077 h 2095"/>
                <a:gd name="T96" fmla="*/ 894 w 1612"/>
                <a:gd name="T97" fmla="*/ 2072 h 2095"/>
                <a:gd name="T98" fmla="*/ 828 w 1612"/>
                <a:gd name="T99" fmla="*/ 2064 h 2095"/>
                <a:gd name="T100" fmla="*/ 761 w 1612"/>
                <a:gd name="T101" fmla="*/ 2056 h 2095"/>
                <a:gd name="T102" fmla="*/ 695 w 1612"/>
                <a:gd name="T103" fmla="*/ 2048 h 2095"/>
                <a:gd name="T104" fmla="*/ 629 w 1612"/>
                <a:gd name="T105" fmla="*/ 2039 h 2095"/>
                <a:gd name="T106" fmla="*/ 563 w 1612"/>
                <a:gd name="T107" fmla="*/ 2029 h 2095"/>
                <a:gd name="T108" fmla="*/ 498 w 1612"/>
                <a:gd name="T109" fmla="*/ 2018 h 2095"/>
                <a:gd name="T110" fmla="*/ 432 w 1612"/>
                <a:gd name="T111" fmla="*/ 2008 h 2095"/>
                <a:gd name="T112" fmla="*/ 366 w 1612"/>
                <a:gd name="T113" fmla="*/ 1999 h 2095"/>
                <a:gd name="T114" fmla="*/ 300 w 1612"/>
                <a:gd name="T115" fmla="*/ 1989 h 2095"/>
                <a:gd name="T116" fmla="*/ 235 w 1612"/>
                <a:gd name="T117" fmla="*/ 1981 h 2095"/>
                <a:gd name="T118" fmla="*/ 167 w 1612"/>
                <a:gd name="T119" fmla="*/ 1975 h 2095"/>
                <a:gd name="T120" fmla="*/ 101 w 1612"/>
                <a:gd name="T121" fmla="*/ 1968 h 2095"/>
                <a:gd name="T122" fmla="*/ 34 w 1612"/>
                <a:gd name="T123" fmla="*/ 1965 h 2095"/>
                <a:gd name="T124" fmla="*/ 0 w 1612"/>
                <a:gd name="T125" fmla="*/ 1963 h 209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12"/>
                <a:gd name="T190" fmla="*/ 0 h 2095"/>
                <a:gd name="T191" fmla="*/ 1612 w 1612"/>
                <a:gd name="T192" fmla="*/ 2095 h 209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12" h="2095">
                  <a:moveTo>
                    <a:pt x="0" y="1963"/>
                  </a:moveTo>
                  <a:lnTo>
                    <a:pt x="13" y="1859"/>
                  </a:lnTo>
                  <a:lnTo>
                    <a:pt x="29" y="1753"/>
                  </a:lnTo>
                  <a:lnTo>
                    <a:pt x="49" y="1649"/>
                  </a:lnTo>
                  <a:lnTo>
                    <a:pt x="69" y="1543"/>
                  </a:lnTo>
                  <a:lnTo>
                    <a:pt x="92" y="1439"/>
                  </a:lnTo>
                  <a:lnTo>
                    <a:pt x="116" y="1335"/>
                  </a:lnTo>
                  <a:lnTo>
                    <a:pt x="140" y="1230"/>
                  </a:lnTo>
                  <a:lnTo>
                    <a:pt x="166" y="1128"/>
                  </a:lnTo>
                  <a:lnTo>
                    <a:pt x="175" y="1089"/>
                  </a:lnTo>
                  <a:lnTo>
                    <a:pt x="186" y="1049"/>
                  </a:lnTo>
                  <a:lnTo>
                    <a:pt x="196" y="1011"/>
                  </a:lnTo>
                  <a:lnTo>
                    <a:pt x="207" y="970"/>
                  </a:lnTo>
                  <a:lnTo>
                    <a:pt x="219" y="930"/>
                  </a:lnTo>
                  <a:lnTo>
                    <a:pt x="228" y="892"/>
                  </a:lnTo>
                  <a:lnTo>
                    <a:pt x="239" y="852"/>
                  </a:lnTo>
                  <a:lnTo>
                    <a:pt x="249" y="813"/>
                  </a:lnTo>
                  <a:lnTo>
                    <a:pt x="273" y="725"/>
                  </a:lnTo>
                  <a:lnTo>
                    <a:pt x="297" y="637"/>
                  </a:lnTo>
                  <a:lnTo>
                    <a:pt x="320" y="549"/>
                  </a:lnTo>
                  <a:lnTo>
                    <a:pt x="340" y="460"/>
                  </a:lnTo>
                  <a:lnTo>
                    <a:pt x="358" y="371"/>
                  </a:lnTo>
                  <a:lnTo>
                    <a:pt x="376" y="282"/>
                  </a:lnTo>
                  <a:lnTo>
                    <a:pt x="392" y="192"/>
                  </a:lnTo>
                  <a:lnTo>
                    <a:pt x="406" y="104"/>
                  </a:lnTo>
                  <a:lnTo>
                    <a:pt x="409" y="79"/>
                  </a:lnTo>
                  <a:lnTo>
                    <a:pt x="414" y="51"/>
                  </a:lnTo>
                  <a:lnTo>
                    <a:pt x="416" y="26"/>
                  </a:lnTo>
                  <a:lnTo>
                    <a:pt x="416" y="0"/>
                  </a:lnTo>
                  <a:lnTo>
                    <a:pt x="443" y="0"/>
                  </a:lnTo>
                  <a:lnTo>
                    <a:pt x="470" y="0"/>
                  </a:lnTo>
                  <a:lnTo>
                    <a:pt x="498" y="2"/>
                  </a:lnTo>
                  <a:lnTo>
                    <a:pt x="523" y="3"/>
                  </a:lnTo>
                  <a:lnTo>
                    <a:pt x="551" y="5"/>
                  </a:lnTo>
                  <a:lnTo>
                    <a:pt x="576" y="6"/>
                  </a:lnTo>
                  <a:lnTo>
                    <a:pt x="604" y="8"/>
                  </a:lnTo>
                  <a:lnTo>
                    <a:pt x="629" y="11"/>
                  </a:lnTo>
                  <a:lnTo>
                    <a:pt x="655" y="13"/>
                  </a:lnTo>
                  <a:lnTo>
                    <a:pt x="682" y="16"/>
                  </a:lnTo>
                  <a:lnTo>
                    <a:pt x="708" y="19"/>
                  </a:lnTo>
                  <a:lnTo>
                    <a:pt x="733" y="22"/>
                  </a:lnTo>
                  <a:lnTo>
                    <a:pt x="761" y="26"/>
                  </a:lnTo>
                  <a:lnTo>
                    <a:pt x="788" y="27"/>
                  </a:lnTo>
                  <a:lnTo>
                    <a:pt x="814" y="30"/>
                  </a:lnTo>
                  <a:lnTo>
                    <a:pt x="841" y="34"/>
                  </a:lnTo>
                  <a:lnTo>
                    <a:pt x="889" y="42"/>
                  </a:lnTo>
                  <a:lnTo>
                    <a:pt x="937" y="50"/>
                  </a:lnTo>
                  <a:lnTo>
                    <a:pt x="985" y="56"/>
                  </a:lnTo>
                  <a:lnTo>
                    <a:pt x="1032" y="64"/>
                  </a:lnTo>
                  <a:lnTo>
                    <a:pt x="1080" y="72"/>
                  </a:lnTo>
                  <a:lnTo>
                    <a:pt x="1128" y="79"/>
                  </a:lnTo>
                  <a:lnTo>
                    <a:pt x="1176" y="87"/>
                  </a:lnTo>
                  <a:lnTo>
                    <a:pt x="1224" y="93"/>
                  </a:lnTo>
                  <a:lnTo>
                    <a:pt x="1272" y="99"/>
                  </a:lnTo>
                  <a:lnTo>
                    <a:pt x="1319" y="104"/>
                  </a:lnTo>
                  <a:lnTo>
                    <a:pt x="1369" y="111"/>
                  </a:lnTo>
                  <a:lnTo>
                    <a:pt x="1417" y="114"/>
                  </a:lnTo>
                  <a:lnTo>
                    <a:pt x="1465" y="119"/>
                  </a:lnTo>
                  <a:lnTo>
                    <a:pt x="1515" y="120"/>
                  </a:lnTo>
                  <a:lnTo>
                    <a:pt x="1563" y="122"/>
                  </a:lnTo>
                  <a:lnTo>
                    <a:pt x="1612" y="124"/>
                  </a:lnTo>
                  <a:lnTo>
                    <a:pt x="1593" y="249"/>
                  </a:lnTo>
                  <a:lnTo>
                    <a:pt x="1572" y="374"/>
                  </a:lnTo>
                  <a:lnTo>
                    <a:pt x="1550" y="499"/>
                  </a:lnTo>
                  <a:lnTo>
                    <a:pt x="1524" y="624"/>
                  </a:lnTo>
                  <a:lnTo>
                    <a:pt x="1497" y="749"/>
                  </a:lnTo>
                  <a:lnTo>
                    <a:pt x="1468" y="874"/>
                  </a:lnTo>
                  <a:lnTo>
                    <a:pt x="1436" y="999"/>
                  </a:lnTo>
                  <a:lnTo>
                    <a:pt x="1402" y="1126"/>
                  </a:lnTo>
                  <a:lnTo>
                    <a:pt x="1390" y="1169"/>
                  </a:lnTo>
                  <a:lnTo>
                    <a:pt x="1377" y="1213"/>
                  </a:lnTo>
                  <a:lnTo>
                    <a:pt x="1365" y="1256"/>
                  </a:lnTo>
                  <a:lnTo>
                    <a:pt x="1353" y="1298"/>
                  </a:lnTo>
                  <a:lnTo>
                    <a:pt x="1341" y="1339"/>
                  </a:lnTo>
                  <a:lnTo>
                    <a:pt x="1330" y="1383"/>
                  </a:lnTo>
                  <a:lnTo>
                    <a:pt x="1319" y="1426"/>
                  </a:lnTo>
                  <a:lnTo>
                    <a:pt x="1308" y="1469"/>
                  </a:lnTo>
                  <a:lnTo>
                    <a:pt x="1290" y="1546"/>
                  </a:lnTo>
                  <a:lnTo>
                    <a:pt x="1272" y="1625"/>
                  </a:lnTo>
                  <a:lnTo>
                    <a:pt x="1256" y="1703"/>
                  </a:lnTo>
                  <a:lnTo>
                    <a:pt x="1240" y="1782"/>
                  </a:lnTo>
                  <a:lnTo>
                    <a:pt x="1226" y="1861"/>
                  </a:lnTo>
                  <a:lnTo>
                    <a:pt x="1213" y="1939"/>
                  </a:lnTo>
                  <a:lnTo>
                    <a:pt x="1202" y="2016"/>
                  </a:lnTo>
                  <a:lnTo>
                    <a:pt x="1192" y="2095"/>
                  </a:lnTo>
                  <a:lnTo>
                    <a:pt x="1176" y="2093"/>
                  </a:lnTo>
                  <a:lnTo>
                    <a:pt x="1160" y="2092"/>
                  </a:lnTo>
                  <a:lnTo>
                    <a:pt x="1144" y="2090"/>
                  </a:lnTo>
                  <a:lnTo>
                    <a:pt x="1128" y="2088"/>
                  </a:lnTo>
                  <a:lnTo>
                    <a:pt x="1110" y="2087"/>
                  </a:lnTo>
                  <a:lnTo>
                    <a:pt x="1094" y="2085"/>
                  </a:lnTo>
                  <a:lnTo>
                    <a:pt x="1078" y="2084"/>
                  </a:lnTo>
                  <a:lnTo>
                    <a:pt x="1062" y="2082"/>
                  </a:lnTo>
                  <a:lnTo>
                    <a:pt x="1029" y="2080"/>
                  </a:lnTo>
                  <a:lnTo>
                    <a:pt x="995" y="2079"/>
                  </a:lnTo>
                  <a:lnTo>
                    <a:pt x="961" y="2077"/>
                  </a:lnTo>
                  <a:lnTo>
                    <a:pt x="928" y="2074"/>
                  </a:lnTo>
                  <a:lnTo>
                    <a:pt x="894" y="2072"/>
                  </a:lnTo>
                  <a:lnTo>
                    <a:pt x="862" y="2069"/>
                  </a:lnTo>
                  <a:lnTo>
                    <a:pt x="828" y="2064"/>
                  </a:lnTo>
                  <a:lnTo>
                    <a:pt x="794" y="2061"/>
                  </a:lnTo>
                  <a:lnTo>
                    <a:pt x="761" y="2056"/>
                  </a:lnTo>
                  <a:lnTo>
                    <a:pt x="729" y="2053"/>
                  </a:lnTo>
                  <a:lnTo>
                    <a:pt x="695" y="2048"/>
                  </a:lnTo>
                  <a:lnTo>
                    <a:pt x="663" y="2043"/>
                  </a:lnTo>
                  <a:lnTo>
                    <a:pt x="629" y="2039"/>
                  </a:lnTo>
                  <a:lnTo>
                    <a:pt x="597" y="2034"/>
                  </a:lnTo>
                  <a:lnTo>
                    <a:pt x="563" y="2029"/>
                  </a:lnTo>
                  <a:lnTo>
                    <a:pt x="531" y="2023"/>
                  </a:lnTo>
                  <a:lnTo>
                    <a:pt x="498" y="2018"/>
                  </a:lnTo>
                  <a:lnTo>
                    <a:pt x="466" y="2013"/>
                  </a:lnTo>
                  <a:lnTo>
                    <a:pt x="432" y="2008"/>
                  </a:lnTo>
                  <a:lnTo>
                    <a:pt x="400" y="2003"/>
                  </a:lnTo>
                  <a:lnTo>
                    <a:pt x="366" y="1999"/>
                  </a:lnTo>
                  <a:lnTo>
                    <a:pt x="332" y="1994"/>
                  </a:lnTo>
                  <a:lnTo>
                    <a:pt x="300" y="1989"/>
                  </a:lnTo>
                  <a:lnTo>
                    <a:pt x="267" y="1986"/>
                  </a:lnTo>
                  <a:lnTo>
                    <a:pt x="235" y="1981"/>
                  </a:lnTo>
                  <a:lnTo>
                    <a:pt x="201" y="1978"/>
                  </a:lnTo>
                  <a:lnTo>
                    <a:pt x="167" y="1975"/>
                  </a:lnTo>
                  <a:lnTo>
                    <a:pt x="135" y="1971"/>
                  </a:lnTo>
                  <a:lnTo>
                    <a:pt x="101" y="1968"/>
                  </a:lnTo>
                  <a:lnTo>
                    <a:pt x="68" y="1966"/>
                  </a:lnTo>
                  <a:lnTo>
                    <a:pt x="34" y="1965"/>
                  </a:lnTo>
                  <a:lnTo>
                    <a:pt x="0" y="1963"/>
                  </a:lnTo>
                  <a:close/>
                </a:path>
              </a:pathLst>
            </a:custGeom>
            <a:solidFill>
              <a:srgbClr val="FFFFFF"/>
            </a:solidFill>
            <a:ln w="9525">
              <a:noFill/>
              <a:round/>
              <a:headEnd/>
              <a:tailEnd/>
            </a:ln>
          </p:spPr>
          <p:txBody>
            <a:bodyPr/>
            <a:lstStyle/>
            <a:p>
              <a:endParaRPr lang="ru-RU"/>
            </a:p>
          </p:txBody>
        </p:sp>
        <p:sp>
          <p:nvSpPr>
            <p:cNvPr id="20" name="Freeform 22"/>
            <p:cNvSpPr>
              <a:spLocks/>
            </p:cNvSpPr>
            <p:nvPr/>
          </p:nvSpPr>
          <p:spPr bwMode="auto">
            <a:xfrm>
              <a:off x="1133" y="2335"/>
              <a:ext cx="418" cy="58"/>
            </a:xfrm>
            <a:custGeom>
              <a:avLst/>
              <a:gdLst>
                <a:gd name="T0" fmla="*/ 5 w 418"/>
                <a:gd name="T1" fmla="*/ 0 h 58"/>
                <a:gd name="T2" fmla="*/ 29 w 418"/>
                <a:gd name="T3" fmla="*/ 1 h 58"/>
                <a:gd name="T4" fmla="*/ 56 w 418"/>
                <a:gd name="T5" fmla="*/ 5 h 58"/>
                <a:gd name="T6" fmla="*/ 86 w 418"/>
                <a:gd name="T7" fmla="*/ 6 h 58"/>
                <a:gd name="T8" fmla="*/ 118 w 418"/>
                <a:gd name="T9" fmla="*/ 9 h 58"/>
                <a:gd name="T10" fmla="*/ 152 w 418"/>
                <a:gd name="T11" fmla="*/ 13 h 58"/>
                <a:gd name="T12" fmla="*/ 186 w 418"/>
                <a:gd name="T13" fmla="*/ 16 h 58"/>
                <a:gd name="T14" fmla="*/ 221 w 418"/>
                <a:gd name="T15" fmla="*/ 19 h 58"/>
                <a:gd name="T16" fmla="*/ 255 w 418"/>
                <a:gd name="T17" fmla="*/ 22 h 58"/>
                <a:gd name="T18" fmla="*/ 287 w 418"/>
                <a:gd name="T19" fmla="*/ 25 h 58"/>
                <a:gd name="T20" fmla="*/ 317 w 418"/>
                <a:gd name="T21" fmla="*/ 27 h 58"/>
                <a:gd name="T22" fmla="*/ 346 w 418"/>
                <a:gd name="T23" fmla="*/ 30 h 58"/>
                <a:gd name="T24" fmla="*/ 370 w 418"/>
                <a:gd name="T25" fmla="*/ 32 h 58"/>
                <a:gd name="T26" fmla="*/ 390 w 418"/>
                <a:gd name="T27" fmla="*/ 33 h 58"/>
                <a:gd name="T28" fmla="*/ 406 w 418"/>
                <a:gd name="T29" fmla="*/ 35 h 58"/>
                <a:gd name="T30" fmla="*/ 415 w 418"/>
                <a:gd name="T31" fmla="*/ 37 h 58"/>
                <a:gd name="T32" fmla="*/ 418 w 418"/>
                <a:gd name="T33" fmla="*/ 37 h 58"/>
                <a:gd name="T34" fmla="*/ 412 w 418"/>
                <a:gd name="T35" fmla="*/ 58 h 58"/>
                <a:gd name="T36" fmla="*/ 409 w 418"/>
                <a:gd name="T37" fmla="*/ 58 h 58"/>
                <a:gd name="T38" fmla="*/ 399 w 418"/>
                <a:gd name="T39" fmla="*/ 56 h 58"/>
                <a:gd name="T40" fmla="*/ 385 w 418"/>
                <a:gd name="T41" fmla="*/ 54 h 58"/>
                <a:gd name="T42" fmla="*/ 366 w 418"/>
                <a:gd name="T43" fmla="*/ 53 h 58"/>
                <a:gd name="T44" fmla="*/ 341 w 418"/>
                <a:gd name="T45" fmla="*/ 50 h 58"/>
                <a:gd name="T46" fmla="*/ 314 w 418"/>
                <a:gd name="T47" fmla="*/ 48 h 58"/>
                <a:gd name="T48" fmla="*/ 284 w 418"/>
                <a:gd name="T49" fmla="*/ 45 h 58"/>
                <a:gd name="T50" fmla="*/ 252 w 418"/>
                <a:gd name="T51" fmla="*/ 42 h 58"/>
                <a:gd name="T52" fmla="*/ 218 w 418"/>
                <a:gd name="T53" fmla="*/ 37 h 58"/>
                <a:gd name="T54" fmla="*/ 184 w 418"/>
                <a:gd name="T55" fmla="*/ 33 h 58"/>
                <a:gd name="T56" fmla="*/ 149 w 418"/>
                <a:gd name="T57" fmla="*/ 30 h 58"/>
                <a:gd name="T58" fmla="*/ 115 w 418"/>
                <a:gd name="T59" fmla="*/ 27 h 58"/>
                <a:gd name="T60" fmla="*/ 83 w 418"/>
                <a:gd name="T61" fmla="*/ 24 h 58"/>
                <a:gd name="T62" fmla="*/ 53 w 418"/>
                <a:gd name="T63" fmla="*/ 21 h 58"/>
                <a:gd name="T64" fmla="*/ 24 w 418"/>
                <a:gd name="T65" fmla="*/ 17 h 58"/>
                <a:gd name="T66" fmla="*/ 0 w 418"/>
                <a:gd name="T67" fmla="*/ 16 h 58"/>
                <a:gd name="T68" fmla="*/ 5 w 418"/>
                <a:gd name="T69" fmla="*/ 0 h 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8"/>
                <a:gd name="T106" fmla="*/ 0 h 58"/>
                <a:gd name="T107" fmla="*/ 418 w 418"/>
                <a:gd name="T108" fmla="*/ 58 h 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8" h="58">
                  <a:moveTo>
                    <a:pt x="5" y="0"/>
                  </a:moveTo>
                  <a:lnTo>
                    <a:pt x="29" y="1"/>
                  </a:lnTo>
                  <a:lnTo>
                    <a:pt x="56" y="5"/>
                  </a:lnTo>
                  <a:lnTo>
                    <a:pt x="86" y="6"/>
                  </a:lnTo>
                  <a:lnTo>
                    <a:pt x="118" y="9"/>
                  </a:lnTo>
                  <a:lnTo>
                    <a:pt x="152" y="13"/>
                  </a:lnTo>
                  <a:lnTo>
                    <a:pt x="186" y="16"/>
                  </a:lnTo>
                  <a:lnTo>
                    <a:pt x="221" y="19"/>
                  </a:lnTo>
                  <a:lnTo>
                    <a:pt x="255" y="22"/>
                  </a:lnTo>
                  <a:lnTo>
                    <a:pt x="287" y="25"/>
                  </a:lnTo>
                  <a:lnTo>
                    <a:pt x="317" y="27"/>
                  </a:lnTo>
                  <a:lnTo>
                    <a:pt x="346" y="30"/>
                  </a:lnTo>
                  <a:lnTo>
                    <a:pt x="370" y="32"/>
                  </a:lnTo>
                  <a:lnTo>
                    <a:pt x="390" y="33"/>
                  </a:lnTo>
                  <a:lnTo>
                    <a:pt x="406" y="35"/>
                  </a:lnTo>
                  <a:lnTo>
                    <a:pt x="415" y="37"/>
                  </a:lnTo>
                  <a:lnTo>
                    <a:pt x="418" y="37"/>
                  </a:lnTo>
                  <a:lnTo>
                    <a:pt x="412" y="58"/>
                  </a:lnTo>
                  <a:lnTo>
                    <a:pt x="409" y="58"/>
                  </a:lnTo>
                  <a:lnTo>
                    <a:pt x="399" y="56"/>
                  </a:lnTo>
                  <a:lnTo>
                    <a:pt x="385" y="54"/>
                  </a:lnTo>
                  <a:lnTo>
                    <a:pt x="366" y="53"/>
                  </a:lnTo>
                  <a:lnTo>
                    <a:pt x="341" y="50"/>
                  </a:lnTo>
                  <a:lnTo>
                    <a:pt x="314" y="48"/>
                  </a:lnTo>
                  <a:lnTo>
                    <a:pt x="284" y="45"/>
                  </a:lnTo>
                  <a:lnTo>
                    <a:pt x="252" y="42"/>
                  </a:lnTo>
                  <a:lnTo>
                    <a:pt x="218" y="37"/>
                  </a:lnTo>
                  <a:lnTo>
                    <a:pt x="184" y="33"/>
                  </a:lnTo>
                  <a:lnTo>
                    <a:pt x="149" y="30"/>
                  </a:lnTo>
                  <a:lnTo>
                    <a:pt x="115" y="27"/>
                  </a:lnTo>
                  <a:lnTo>
                    <a:pt x="83" y="24"/>
                  </a:lnTo>
                  <a:lnTo>
                    <a:pt x="53" y="21"/>
                  </a:lnTo>
                  <a:lnTo>
                    <a:pt x="24" y="17"/>
                  </a:lnTo>
                  <a:lnTo>
                    <a:pt x="0" y="16"/>
                  </a:lnTo>
                  <a:lnTo>
                    <a:pt x="5" y="0"/>
                  </a:lnTo>
                  <a:close/>
                </a:path>
              </a:pathLst>
            </a:custGeom>
            <a:solidFill>
              <a:srgbClr val="7FBFFF"/>
            </a:solidFill>
            <a:ln w="9525">
              <a:noFill/>
              <a:round/>
              <a:headEnd/>
              <a:tailEnd/>
            </a:ln>
          </p:spPr>
          <p:txBody>
            <a:bodyPr/>
            <a:lstStyle/>
            <a:p>
              <a:endParaRPr lang="ru-RU"/>
            </a:p>
          </p:txBody>
        </p:sp>
        <p:sp>
          <p:nvSpPr>
            <p:cNvPr id="21" name="Freeform 23"/>
            <p:cNvSpPr>
              <a:spLocks/>
            </p:cNvSpPr>
            <p:nvPr/>
          </p:nvSpPr>
          <p:spPr bwMode="auto">
            <a:xfrm>
              <a:off x="1083" y="2470"/>
              <a:ext cx="419" cy="57"/>
            </a:xfrm>
            <a:custGeom>
              <a:avLst/>
              <a:gdLst>
                <a:gd name="T0" fmla="*/ 6 w 419"/>
                <a:gd name="T1" fmla="*/ 0 h 57"/>
                <a:gd name="T2" fmla="*/ 31 w 419"/>
                <a:gd name="T3" fmla="*/ 1 h 57"/>
                <a:gd name="T4" fmla="*/ 56 w 419"/>
                <a:gd name="T5" fmla="*/ 4 h 57"/>
                <a:gd name="T6" fmla="*/ 87 w 419"/>
                <a:gd name="T7" fmla="*/ 8 h 57"/>
                <a:gd name="T8" fmla="*/ 119 w 419"/>
                <a:gd name="T9" fmla="*/ 11 h 57"/>
                <a:gd name="T10" fmla="*/ 152 w 419"/>
                <a:gd name="T11" fmla="*/ 14 h 57"/>
                <a:gd name="T12" fmla="*/ 188 w 419"/>
                <a:gd name="T13" fmla="*/ 17 h 57"/>
                <a:gd name="T14" fmla="*/ 221 w 419"/>
                <a:gd name="T15" fmla="*/ 20 h 57"/>
                <a:gd name="T16" fmla="*/ 255 w 419"/>
                <a:gd name="T17" fmla="*/ 24 h 57"/>
                <a:gd name="T18" fmla="*/ 287 w 419"/>
                <a:gd name="T19" fmla="*/ 25 h 57"/>
                <a:gd name="T20" fmla="*/ 318 w 419"/>
                <a:gd name="T21" fmla="*/ 28 h 57"/>
                <a:gd name="T22" fmla="*/ 347 w 419"/>
                <a:gd name="T23" fmla="*/ 32 h 57"/>
                <a:gd name="T24" fmla="*/ 371 w 419"/>
                <a:gd name="T25" fmla="*/ 33 h 57"/>
                <a:gd name="T26" fmla="*/ 390 w 419"/>
                <a:gd name="T27" fmla="*/ 35 h 57"/>
                <a:gd name="T28" fmla="*/ 406 w 419"/>
                <a:gd name="T29" fmla="*/ 36 h 57"/>
                <a:gd name="T30" fmla="*/ 416 w 419"/>
                <a:gd name="T31" fmla="*/ 38 h 57"/>
                <a:gd name="T32" fmla="*/ 419 w 419"/>
                <a:gd name="T33" fmla="*/ 38 h 57"/>
                <a:gd name="T34" fmla="*/ 412 w 419"/>
                <a:gd name="T35" fmla="*/ 57 h 57"/>
                <a:gd name="T36" fmla="*/ 409 w 419"/>
                <a:gd name="T37" fmla="*/ 57 h 57"/>
                <a:gd name="T38" fmla="*/ 399 w 419"/>
                <a:gd name="T39" fmla="*/ 56 h 57"/>
                <a:gd name="T40" fmla="*/ 385 w 419"/>
                <a:gd name="T41" fmla="*/ 54 h 57"/>
                <a:gd name="T42" fmla="*/ 366 w 419"/>
                <a:gd name="T43" fmla="*/ 52 h 57"/>
                <a:gd name="T44" fmla="*/ 342 w 419"/>
                <a:gd name="T45" fmla="*/ 51 h 57"/>
                <a:gd name="T46" fmla="*/ 314 w 419"/>
                <a:gd name="T47" fmla="*/ 48 h 57"/>
                <a:gd name="T48" fmla="*/ 284 w 419"/>
                <a:gd name="T49" fmla="*/ 44 h 57"/>
                <a:gd name="T50" fmla="*/ 252 w 419"/>
                <a:gd name="T51" fmla="*/ 41 h 57"/>
                <a:gd name="T52" fmla="*/ 220 w 419"/>
                <a:gd name="T53" fmla="*/ 38 h 57"/>
                <a:gd name="T54" fmla="*/ 185 w 419"/>
                <a:gd name="T55" fmla="*/ 35 h 57"/>
                <a:gd name="T56" fmla="*/ 151 w 419"/>
                <a:gd name="T57" fmla="*/ 32 h 57"/>
                <a:gd name="T58" fmla="*/ 117 w 419"/>
                <a:gd name="T59" fmla="*/ 28 h 57"/>
                <a:gd name="T60" fmla="*/ 83 w 419"/>
                <a:gd name="T61" fmla="*/ 25 h 57"/>
                <a:gd name="T62" fmla="*/ 53 w 419"/>
                <a:gd name="T63" fmla="*/ 22 h 57"/>
                <a:gd name="T64" fmla="*/ 26 w 419"/>
                <a:gd name="T65" fmla="*/ 19 h 57"/>
                <a:gd name="T66" fmla="*/ 0 w 419"/>
                <a:gd name="T67" fmla="*/ 17 h 57"/>
                <a:gd name="T68" fmla="*/ 6 w 419"/>
                <a:gd name="T69" fmla="*/ 0 h 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9"/>
                <a:gd name="T106" fmla="*/ 0 h 57"/>
                <a:gd name="T107" fmla="*/ 419 w 419"/>
                <a:gd name="T108" fmla="*/ 57 h 5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9" h="57">
                  <a:moveTo>
                    <a:pt x="6" y="0"/>
                  </a:moveTo>
                  <a:lnTo>
                    <a:pt x="31" y="1"/>
                  </a:lnTo>
                  <a:lnTo>
                    <a:pt x="56" y="4"/>
                  </a:lnTo>
                  <a:lnTo>
                    <a:pt x="87" y="8"/>
                  </a:lnTo>
                  <a:lnTo>
                    <a:pt x="119" y="11"/>
                  </a:lnTo>
                  <a:lnTo>
                    <a:pt x="152" y="14"/>
                  </a:lnTo>
                  <a:lnTo>
                    <a:pt x="188" y="17"/>
                  </a:lnTo>
                  <a:lnTo>
                    <a:pt x="221" y="20"/>
                  </a:lnTo>
                  <a:lnTo>
                    <a:pt x="255" y="24"/>
                  </a:lnTo>
                  <a:lnTo>
                    <a:pt x="287" y="25"/>
                  </a:lnTo>
                  <a:lnTo>
                    <a:pt x="318" y="28"/>
                  </a:lnTo>
                  <a:lnTo>
                    <a:pt x="347" y="32"/>
                  </a:lnTo>
                  <a:lnTo>
                    <a:pt x="371" y="33"/>
                  </a:lnTo>
                  <a:lnTo>
                    <a:pt x="390" y="35"/>
                  </a:lnTo>
                  <a:lnTo>
                    <a:pt x="406" y="36"/>
                  </a:lnTo>
                  <a:lnTo>
                    <a:pt x="416" y="38"/>
                  </a:lnTo>
                  <a:lnTo>
                    <a:pt x="419" y="38"/>
                  </a:lnTo>
                  <a:lnTo>
                    <a:pt x="412" y="57"/>
                  </a:lnTo>
                  <a:lnTo>
                    <a:pt x="409" y="57"/>
                  </a:lnTo>
                  <a:lnTo>
                    <a:pt x="399" y="56"/>
                  </a:lnTo>
                  <a:lnTo>
                    <a:pt x="385" y="54"/>
                  </a:lnTo>
                  <a:lnTo>
                    <a:pt x="366" y="52"/>
                  </a:lnTo>
                  <a:lnTo>
                    <a:pt x="342" y="51"/>
                  </a:lnTo>
                  <a:lnTo>
                    <a:pt x="314" y="48"/>
                  </a:lnTo>
                  <a:lnTo>
                    <a:pt x="284" y="44"/>
                  </a:lnTo>
                  <a:lnTo>
                    <a:pt x="252" y="41"/>
                  </a:lnTo>
                  <a:lnTo>
                    <a:pt x="220" y="38"/>
                  </a:lnTo>
                  <a:lnTo>
                    <a:pt x="185" y="35"/>
                  </a:lnTo>
                  <a:lnTo>
                    <a:pt x="151" y="32"/>
                  </a:lnTo>
                  <a:lnTo>
                    <a:pt x="117" y="28"/>
                  </a:lnTo>
                  <a:lnTo>
                    <a:pt x="83" y="25"/>
                  </a:lnTo>
                  <a:lnTo>
                    <a:pt x="53" y="22"/>
                  </a:lnTo>
                  <a:lnTo>
                    <a:pt x="26" y="19"/>
                  </a:lnTo>
                  <a:lnTo>
                    <a:pt x="0" y="17"/>
                  </a:lnTo>
                  <a:lnTo>
                    <a:pt x="6" y="0"/>
                  </a:lnTo>
                  <a:close/>
                </a:path>
              </a:pathLst>
            </a:custGeom>
            <a:solidFill>
              <a:srgbClr val="7FBFFF"/>
            </a:solidFill>
            <a:ln w="9525">
              <a:noFill/>
              <a:round/>
              <a:headEnd/>
              <a:tailEnd/>
            </a:ln>
          </p:spPr>
          <p:txBody>
            <a:bodyPr/>
            <a:lstStyle/>
            <a:p>
              <a:endParaRPr lang="ru-RU"/>
            </a:p>
          </p:txBody>
        </p:sp>
        <p:sp>
          <p:nvSpPr>
            <p:cNvPr id="22" name="Freeform 24"/>
            <p:cNvSpPr>
              <a:spLocks/>
            </p:cNvSpPr>
            <p:nvPr/>
          </p:nvSpPr>
          <p:spPr bwMode="auto">
            <a:xfrm>
              <a:off x="1056" y="2628"/>
              <a:ext cx="418" cy="58"/>
            </a:xfrm>
            <a:custGeom>
              <a:avLst/>
              <a:gdLst>
                <a:gd name="T0" fmla="*/ 5 w 418"/>
                <a:gd name="T1" fmla="*/ 0 h 58"/>
                <a:gd name="T2" fmla="*/ 29 w 418"/>
                <a:gd name="T3" fmla="*/ 2 h 58"/>
                <a:gd name="T4" fmla="*/ 56 w 418"/>
                <a:gd name="T5" fmla="*/ 5 h 58"/>
                <a:gd name="T6" fmla="*/ 86 w 418"/>
                <a:gd name="T7" fmla="*/ 8 h 58"/>
                <a:gd name="T8" fmla="*/ 118 w 418"/>
                <a:gd name="T9" fmla="*/ 12 h 58"/>
                <a:gd name="T10" fmla="*/ 152 w 418"/>
                <a:gd name="T11" fmla="*/ 15 h 58"/>
                <a:gd name="T12" fmla="*/ 186 w 418"/>
                <a:gd name="T13" fmla="*/ 18 h 58"/>
                <a:gd name="T14" fmla="*/ 221 w 418"/>
                <a:gd name="T15" fmla="*/ 21 h 58"/>
                <a:gd name="T16" fmla="*/ 255 w 418"/>
                <a:gd name="T17" fmla="*/ 24 h 58"/>
                <a:gd name="T18" fmla="*/ 287 w 418"/>
                <a:gd name="T19" fmla="*/ 26 h 58"/>
                <a:gd name="T20" fmla="*/ 317 w 418"/>
                <a:gd name="T21" fmla="*/ 29 h 58"/>
                <a:gd name="T22" fmla="*/ 346 w 418"/>
                <a:gd name="T23" fmla="*/ 32 h 58"/>
                <a:gd name="T24" fmla="*/ 370 w 418"/>
                <a:gd name="T25" fmla="*/ 34 h 58"/>
                <a:gd name="T26" fmla="*/ 390 w 418"/>
                <a:gd name="T27" fmla="*/ 36 h 58"/>
                <a:gd name="T28" fmla="*/ 406 w 418"/>
                <a:gd name="T29" fmla="*/ 37 h 58"/>
                <a:gd name="T30" fmla="*/ 415 w 418"/>
                <a:gd name="T31" fmla="*/ 39 h 58"/>
                <a:gd name="T32" fmla="*/ 418 w 418"/>
                <a:gd name="T33" fmla="*/ 39 h 58"/>
                <a:gd name="T34" fmla="*/ 412 w 418"/>
                <a:gd name="T35" fmla="*/ 58 h 58"/>
                <a:gd name="T36" fmla="*/ 409 w 418"/>
                <a:gd name="T37" fmla="*/ 58 h 58"/>
                <a:gd name="T38" fmla="*/ 399 w 418"/>
                <a:gd name="T39" fmla="*/ 56 h 58"/>
                <a:gd name="T40" fmla="*/ 385 w 418"/>
                <a:gd name="T41" fmla="*/ 55 h 58"/>
                <a:gd name="T42" fmla="*/ 366 w 418"/>
                <a:gd name="T43" fmla="*/ 53 h 58"/>
                <a:gd name="T44" fmla="*/ 341 w 418"/>
                <a:gd name="T45" fmla="*/ 52 h 58"/>
                <a:gd name="T46" fmla="*/ 314 w 418"/>
                <a:gd name="T47" fmla="*/ 48 h 58"/>
                <a:gd name="T48" fmla="*/ 284 w 418"/>
                <a:gd name="T49" fmla="*/ 45 h 58"/>
                <a:gd name="T50" fmla="*/ 252 w 418"/>
                <a:gd name="T51" fmla="*/ 42 h 58"/>
                <a:gd name="T52" fmla="*/ 218 w 418"/>
                <a:gd name="T53" fmla="*/ 39 h 58"/>
                <a:gd name="T54" fmla="*/ 184 w 418"/>
                <a:gd name="T55" fmla="*/ 36 h 58"/>
                <a:gd name="T56" fmla="*/ 149 w 418"/>
                <a:gd name="T57" fmla="*/ 32 h 58"/>
                <a:gd name="T58" fmla="*/ 115 w 418"/>
                <a:gd name="T59" fmla="*/ 29 h 58"/>
                <a:gd name="T60" fmla="*/ 83 w 418"/>
                <a:gd name="T61" fmla="*/ 26 h 58"/>
                <a:gd name="T62" fmla="*/ 53 w 418"/>
                <a:gd name="T63" fmla="*/ 23 h 58"/>
                <a:gd name="T64" fmla="*/ 24 w 418"/>
                <a:gd name="T65" fmla="*/ 20 h 58"/>
                <a:gd name="T66" fmla="*/ 0 w 418"/>
                <a:gd name="T67" fmla="*/ 18 h 58"/>
                <a:gd name="T68" fmla="*/ 5 w 418"/>
                <a:gd name="T69" fmla="*/ 0 h 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8"/>
                <a:gd name="T106" fmla="*/ 0 h 58"/>
                <a:gd name="T107" fmla="*/ 418 w 418"/>
                <a:gd name="T108" fmla="*/ 58 h 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8" h="58">
                  <a:moveTo>
                    <a:pt x="5" y="0"/>
                  </a:moveTo>
                  <a:lnTo>
                    <a:pt x="29" y="2"/>
                  </a:lnTo>
                  <a:lnTo>
                    <a:pt x="56" y="5"/>
                  </a:lnTo>
                  <a:lnTo>
                    <a:pt x="86" y="8"/>
                  </a:lnTo>
                  <a:lnTo>
                    <a:pt x="118" y="12"/>
                  </a:lnTo>
                  <a:lnTo>
                    <a:pt x="152" y="15"/>
                  </a:lnTo>
                  <a:lnTo>
                    <a:pt x="186" y="18"/>
                  </a:lnTo>
                  <a:lnTo>
                    <a:pt x="221" y="21"/>
                  </a:lnTo>
                  <a:lnTo>
                    <a:pt x="255" y="24"/>
                  </a:lnTo>
                  <a:lnTo>
                    <a:pt x="287" y="26"/>
                  </a:lnTo>
                  <a:lnTo>
                    <a:pt x="317" y="29"/>
                  </a:lnTo>
                  <a:lnTo>
                    <a:pt x="346" y="32"/>
                  </a:lnTo>
                  <a:lnTo>
                    <a:pt x="370" y="34"/>
                  </a:lnTo>
                  <a:lnTo>
                    <a:pt x="390" y="36"/>
                  </a:lnTo>
                  <a:lnTo>
                    <a:pt x="406" y="37"/>
                  </a:lnTo>
                  <a:lnTo>
                    <a:pt x="415" y="39"/>
                  </a:lnTo>
                  <a:lnTo>
                    <a:pt x="418" y="39"/>
                  </a:lnTo>
                  <a:lnTo>
                    <a:pt x="412" y="58"/>
                  </a:lnTo>
                  <a:lnTo>
                    <a:pt x="409" y="58"/>
                  </a:lnTo>
                  <a:lnTo>
                    <a:pt x="399" y="56"/>
                  </a:lnTo>
                  <a:lnTo>
                    <a:pt x="385" y="55"/>
                  </a:lnTo>
                  <a:lnTo>
                    <a:pt x="366" y="53"/>
                  </a:lnTo>
                  <a:lnTo>
                    <a:pt x="341" y="52"/>
                  </a:lnTo>
                  <a:lnTo>
                    <a:pt x="314" y="48"/>
                  </a:lnTo>
                  <a:lnTo>
                    <a:pt x="284" y="45"/>
                  </a:lnTo>
                  <a:lnTo>
                    <a:pt x="252" y="42"/>
                  </a:lnTo>
                  <a:lnTo>
                    <a:pt x="218" y="39"/>
                  </a:lnTo>
                  <a:lnTo>
                    <a:pt x="184" y="36"/>
                  </a:lnTo>
                  <a:lnTo>
                    <a:pt x="149" y="32"/>
                  </a:lnTo>
                  <a:lnTo>
                    <a:pt x="115" y="29"/>
                  </a:lnTo>
                  <a:lnTo>
                    <a:pt x="83" y="26"/>
                  </a:lnTo>
                  <a:lnTo>
                    <a:pt x="53" y="23"/>
                  </a:lnTo>
                  <a:lnTo>
                    <a:pt x="24" y="20"/>
                  </a:lnTo>
                  <a:lnTo>
                    <a:pt x="0" y="18"/>
                  </a:lnTo>
                  <a:lnTo>
                    <a:pt x="5" y="0"/>
                  </a:lnTo>
                  <a:close/>
                </a:path>
              </a:pathLst>
            </a:custGeom>
            <a:solidFill>
              <a:srgbClr val="7FBFFF"/>
            </a:solidFill>
            <a:ln w="9525">
              <a:noFill/>
              <a:round/>
              <a:headEnd/>
              <a:tailEnd/>
            </a:ln>
          </p:spPr>
          <p:txBody>
            <a:bodyPr/>
            <a:lstStyle/>
            <a:p>
              <a:endParaRPr lang="ru-RU"/>
            </a:p>
          </p:txBody>
        </p:sp>
        <p:sp>
          <p:nvSpPr>
            <p:cNvPr id="23" name="Freeform 25"/>
            <p:cNvSpPr>
              <a:spLocks/>
            </p:cNvSpPr>
            <p:nvPr/>
          </p:nvSpPr>
          <p:spPr bwMode="auto">
            <a:xfrm>
              <a:off x="592" y="2229"/>
              <a:ext cx="384" cy="301"/>
            </a:xfrm>
            <a:custGeom>
              <a:avLst/>
              <a:gdLst>
                <a:gd name="T0" fmla="*/ 191 w 384"/>
                <a:gd name="T1" fmla="*/ 301 h 301"/>
                <a:gd name="T2" fmla="*/ 153 w 384"/>
                <a:gd name="T3" fmla="*/ 298 h 301"/>
                <a:gd name="T4" fmla="*/ 117 w 384"/>
                <a:gd name="T5" fmla="*/ 290 h 301"/>
                <a:gd name="T6" fmla="*/ 85 w 384"/>
                <a:gd name="T7" fmla="*/ 276 h 301"/>
                <a:gd name="T8" fmla="*/ 56 w 384"/>
                <a:gd name="T9" fmla="*/ 257 h 301"/>
                <a:gd name="T10" fmla="*/ 34 w 384"/>
                <a:gd name="T11" fmla="*/ 236 h 301"/>
                <a:gd name="T12" fmla="*/ 15 w 384"/>
                <a:gd name="T13" fmla="*/ 210 h 301"/>
                <a:gd name="T14" fmla="*/ 3 w 384"/>
                <a:gd name="T15" fmla="*/ 181 h 301"/>
                <a:gd name="T16" fmla="*/ 0 w 384"/>
                <a:gd name="T17" fmla="*/ 151 h 301"/>
                <a:gd name="T18" fmla="*/ 3 w 384"/>
                <a:gd name="T19" fmla="*/ 120 h 301"/>
                <a:gd name="T20" fmla="*/ 15 w 384"/>
                <a:gd name="T21" fmla="*/ 91 h 301"/>
                <a:gd name="T22" fmla="*/ 34 w 384"/>
                <a:gd name="T23" fmla="*/ 66 h 301"/>
                <a:gd name="T24" fmla="*/ 56 w 384"/>
                <a:gd name="T25" fmla="*/ 43 h 301"/>
                <a:gd name="T26" fmla="*/ 85 w 384"/>
                <a:gd name="T27" fmla="*/ 26 h 301"/>
                <a:gd name="T28" fmla="*/ 117 w 384"/>
                <a:gd name="T29" fmla="*/ 11 h 301"/>
                <a:gd name="T30" fmla="*/ 153 w 384"/>
                <a:gd name="T31" fmla="*/ 3 h 301"/>
                <a:gd name="T32" fmla="*/ 191 w 384"/>
                <a:gd name="T33" fmla="*/ 0 h 301"/>
                <a:gd name="T34" fmla="*/ 230 w 384"/>
                <a:gd name="T35" fmla="*/ 3 h 301"/>
                <a:gd name="T36" fmla="*/ 267 w 384"/>
                <a:gd name="T37" fmla="*/ 11 h 301"/>
                <a:gd name="T38" fmla="*/ 299 w 384"/>
                <a:gd name="T39" fmla="*/ 26 h 301"/>
                <a:gd name="T40" fmla="*/ 327 w 384"/>
                <a:gd name="T41" fmla="*/ 43 h 301"/>
                <a:gd name="T42" fmla="*/ 350 w 384"/>
                <a:gd name="T43" fmla="*/ 66 h 301"/>
                <a:gd name="T44" fmla="*/ 369 w 384"/>
                <a:gd name="T45" fmla="*/ 91 h 301"/>
                <a:gd name="T46" fmla="*/ 380 w 384"/>
                <a:gd name="T47" fmla="*/ 120 h 301"/>
                <a:gd name="T48" fmla="*/ 384 w 384"/>
                <a:gd name="T49" fmla="*/ 151 h 301"/>
                <a:gd name="T50" fmla="*/ 380 w 384"/>
                <a:gd name="T51" fmla="*/ 181 h 301"/>
                <a:gd name="T52" fmla="*/ 369 w 384"/>
                <a:gd name="T53" fmla="*/ 210 h 301"/>
                <a:gd name="T54" fmla="*/ 350 w 384"/>
                <a:gd name="T55" fmla="*/ 236 h 301"/>
                <a:gd name="T56" fmla="*/ 327 w 384"/>
                <a:gd name="T57" fmla="*/ 257 h 301"/>
                <a:gd name="T58" fmla="*/ 299 w 384"/>
                <a:gd name="T59" fmla="*/ 276 h 301"/>
                <a:gd name="T60" fmla="*/ 267 w 384"/>
                <a:gd name="T61" fmla="*/ 290 h 301"/>
                <a:gd name="T62" fmla="*/ 230 w 384"/>
                <a:gd name="T63" fmla="*/ 298 h 301"/>
                <a:gd name="T64" fmla="*/ 191 w 384"/>
                <a:gd name="T65" fmla="*/ 301 h 30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84"/>
                <a:gd name="T100" fmla="*/ 0 h 301"/>
                <a:gd name="T101" fmla="*/ 384 w 384"/>
                <a:gd name="T102" fmla="*/ 301 h 30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84" h="301">
                  <a:moveTo>
                    <a:pt x="191" y="301"/>
                  </a:moveTo>
                  <a:lnTo>
                    <a:pt x="153" y="298"/>
                  </a:lnTo>
                  <a:lnTo>
                    <a:pt x="117" y="290"/>
                  </a:lnTo>
                  <a:lnTo>
                    <a:pt x="85" y="276"/>
                  </a:lnTo>
                  <a:lnTo>
                    <a:pt x="56" y="257"/>
                  </a:lnTo>
                  <a:lnTo>
                    <a:pt x="34" y="236"/>
                  </a:lnTo>
                  <a:lnTo>
                    <a:pt x="15" y="210"/>
                  </a:lnTo>
                  <a:lnTo>
                    <a:pt x="3" y="181"/>
                  </a:lnTo>
                  <a:lnTo>
                    <a:pt x="0" y="151"/>
                  </a:lnTo>
                  <a:lnTo>
                    <a:pt x="3" y="120"/>
                  </a:lnTo>
                  <a:lnTo>
                    <a:pt x="15" y="91"/>
                  </a:lnTo>
                  <a:lnTo>
                    <a:pt x="34" y="66"/>
                  </a:lnTo>
                  <a:lnTo>
                    <a:pt x="56" y="43"/>
                  </a:lnTo>
                  <a:lnTo>
                    <a:pt x="85" y="26"/>
                  </a:lnTo>
                  <a:lnTo>
                    <a:pt x="117" y="11"/>
                  </a:lnTo>
                  <a:lnTo>
                    <a:pt x="153" y="3"/>
                  </a:lnTo>
                  <a:lnTo>
                    <a:pt x="191" y="0"/>
                  </a:lnTo>
                  <a:lnTo>
                    <a:pt x="230" y="3"/>
                  </a:lnTo>
                  <a:lnTo>
                    <a:pt x="267" y="11"/>
                  </a:lnTo>
                  <a:lnTo>
                    <a:pt x="299" y="26"/>
                  </a:lnTo>
                  <a:lnTo>
                    <a:pt x="327" y="43"/>
                  </a:lnTo>
                  <a:lnTo>
                    <a:pt x="350" y="66"/>
                  </a:lnTo>
                  <a:lnTo>
                    <a:pt x="369" y="91"/>
                  </a:lnTo>
                  <a:lnTo>
                    <a:pt x="380" y="120"/>
                  </a:lnTo>
                  <a:lnTo>
                    <a:pt x="384" y="151"/>
                  </a:lnTo>
                  <a:lnTo>
                    <a:pt x="380" y="181"/>
                  </a:lnTo>
                  <a:lnTo>
                    <a:pt x="369" y="210"/>
                  </a:lnTo>
                  <a:lnTo>
                    <a:pt x="350" y="236"/>
                  </a:lnTo>
                  <a:lnTo>
                    <a:pt x="327" y="257"/>
                  </a:lnTo>
                  <a:lnTo>
                    <a:pt x="299" y="276"/>
                  </a:lnTo>
                  <a:lnTo>
                    <a:pt x="267" y="290"/>
                  </a:lnTo>
                  <a:lnTo>
                    <a:pt x="230" y="298"/>
                  </a:lnTo>
                  <a:lnTo>
                    <a:pt x="191" y="301"/>
                  </a:lnTo>
                  <a:close/>
                </a:path>
              </a:pathLst>
            </a:custGeom>
            <a:solidFill>
              <a:srgbClr val="7FBFFF"/>
            </a:solidFill>
            <a:ln w="9525">
              <a:noFill/>
              <a:round/>
              <a:headEnd/>
              <a:tailEnd/>
            </a:ln>
          </p:spPr>
          <p:txBody>
            <a:bodyPr/>
            <a:lstStyle/>
            <a:p>
              <a:endParaRPr lang="ru-RU"/>
            </a:p>
          </p:txBody>
        </p:sp>
        <p:sp>
          <p:nvSpPr>
            <p:cNvPr id="24" name="Freeform 26"/>
            <p:cNvSpPr>
              <a:spLocks/>
            </p:cNvSpPr>
            <p:nvPr/>
          </p:nvSpPr>
          <p:spPr bwMode="auto">
            <a:xfrm>
              <a:off x="2823" y="2012"/>
              <a:ext cx="541" cy="575"/>
            </a:xfrm>
            <a:custGeom>
              <a:avLst/>
              <a:gdLst>
                <a:gd name="T0" fmla="*/ 79 w 541"/>
                <a:gd name="T1" fmla="*/ 0 h 575"/>
                <a:gd name="T2" fmla="*/ 0 w 541"/>
                <a:gd name="T3" fmla="*/ 118 h 575"/>
                <a:gd name="T4" fmla="*/ 151 w 541"/>
                <a:gd name="T5" fmla="*/ 575 h 575"/>
                <a:gd name="T6" fmla="*/ 154 w 541"/>
                <a:gd name="T7" fmla="*/ 575 h 575"/>
                <a:gd name="T8" fmla="*/ 161 w 541"/>
                <a:gd name="T9" fmla="*/ 575 h 575"/>
                <a:gd name="T10" fmla="*/ 172 w 541"/>
                <a:gd name="T11" fmla="*/ 575 h 575"/>
                <a:gd name="T12" fmla="*/ 187 w 541"/>
                <a:gd name="T13" fmla="*/ 573 h 575"/>
                <a:gd name="T14" fmla="*/ 204 w 541"/>
                <a:gd name="T15" fmla="*/ 573 h 575"/>
                <a:gd name="T16" fmla="*/ 223 w 541"/>
                <a:gd name="T17" fmla="*/ 571 h 575"/>
                <a:gd name="T18" fmla="*/ 246 w 541"/>
                <a:gd name="T19" fmla="*/ 570 h 575"/>
                <a:gd name="T20" fmla="*/ 270 w 541"/>
                <a:gd name="T21" fmla="*/ 568 h 575"/>
                <a:gd name="T22" fmla="*/ 294 w 541"/>
                <a:gd name="T23" fmla="*/ 565 h 575"/>
                <a:gd name="T24" fmla="*/ 318 w 541"/>
                <a:gd name="T25" fmla="*/ 562 h 575"/>
                <a:gd name="T26" fmla="*/ 342 w 541"/>
                <a:gd name="T27" fmla="*/ 557 h 575"/>
                <a:gd name="T28" fmla="*/ 365 w 541"/>
                <a:gd name="T29" fmla="*/ 552 h 575"/>
                <a:gd name="T30" fmla="*/ 387 w 541"/>
                <a:gd name="T31" fmla="*/ 546 h 575"/>
                <a:gd name="T32" fmla="*/ 408 w 541"/>
                <a:gd name="T33" fmla="*/ 539 h 575"/>
                <a:gd name="T34" fmla="*/ 426 w 541"/>
                <a:gd name="T35" fmla="*/ 531 h 575"/>
                <a:gd name="T36" fmla="*/ 440 w 541"/>
                <a:gd name="T37" fmla="*/ 522 h 575"/>
                <a:gd name="T38" fmla="*/ 462 w 541"/>
                <a:gd name="T39" fmla="*/ 496 h 575"/>
                <a:gd name="T40" fmla="*/ 478 w 541"/>
                <a:gd name="T41" fmla="*/ 464 h 575"/>
                <a:gd name="T42" fmla="*/ 488 w 541"/>
                <a:gd name="T43" fmla="*/ 424 h 575"/>
                <a:gd name="T44" fmla="*/ 493 w 541"/>
                <a:gd name="T45" fmla="*/ 381 h 575"/>
                <a:gd name="T46" fmla="*/ 493 w 541"/>
                <a:gd name="T47" fmla="*/ 337 h 575"/>
                <a:gd name="T48" fmla="*/ 490 w 541"/>
                <a:gd name="T49" fmla="*/ 296 h 575"/>
                <a:gd name="T50" fmla="*/ 483 w 541"/>
                <a:gd name="T51" fmla="*/ 257 h 575"/>
                <a:gd name="T52" fmla="*/ 475 w 541"/>
                <a:gd name="T53" fmla="*/ 227 h 575"/>
                <a:gd name="T54" fmla="*/ 472 w 541"/>
                <a:gd name="T55" fmla="*/ 203 h 575"/>
                <a:gd name="T56" fmla="*/ 477 w 541"/>
                <a:gd name="T57" fmla="*/ 182 h 575"/>
                <a:gd name="T58" fmla="*/ 486 w 541"/>
                <a:gd name="T59" fmla="*/ 166 h 575"/>
                <a:gd name="T60" fmla="*/ 499 w 541"/>
                <a:gd name="T61" fmla="*/ 151 h 575"/>
                <a:gd name="T62" fmla="*/ 514 w 541"/>
                <a:gd name="T63" fmla="*/ 142 h 575"/>
                <a:gd name="T64" fmla="*/ 528 w 541"/>
                <a:gd name="T65" fmla="*/ 135 h 575"/>
                <a:gd name="T66" fmla="*/ 538 w 541"/>
                <a:gd name="T67" fmla="*/ 132 h 575"/>
                <a:gd name="T68" fmla="*/ 541 w 541"/>
                <a:gd name="T69" fmla="*/ 130 h 575"/>
                <a:gd name="T70" fmla="*/ 536 w 541"/>
                <a:gd name="T71" fmla="*/ 129 h 575"/>
                <a:gd name="T72" fmla="*/ 523 w 541"/>
                <a:gd name="T73" fmla="*/ 122 h 575"/>
                <a:gd name="T74" fmla="*/ 504 w 541"/>
                <a:gd name="T75" fmla="*/ 113 h 575"/>
                <a:gd name="T76" fmla="*/ 478 w 541"/>
                <a:gd name="T77" fmla="*/ 101 h 575"/>
                <a:gd name="T78" fmla="*/ 450 w 541"/>
                <a:gd name="T79" fmla="*/ 89 h 575"/>
                <a:gd name="T80" fmla="*/ 416 w 541"/>
                <a:gd name="T81" fmla="*/ 74 h 575"/>
                <a:gd name="T82" fmla="*/ 382 w 541"/>
                <a:gd name="T83" fmla="*/ 58 h 575"/>
                <a:gd name="T84" fmla="*/ 347 w 541"/>
                <a:gd name="T85" fmla="*/ 44 h 575"/>
                <a:gd name="T86" fmla="*/ 329 w 541"/>
                <a:gd name="T87" fmla="*/ 37 h 575"/>
                <a:gd name="T88" fmla="*/ 308 w 541"/>
                <a:gd name="T89" fmla="*/ 31 h 575"/>
                <a:gd name="T90" fmla="*/ 288 w 541"/>
                <a:gd name="T91" fmla="*/ 26 h 575"/>
                <a:gd name="T92" fmla="*/ 267 w 541"/>
                <a:gd name="T93" fmla="*/ 21 h 575"/>
                <a:gd name="T94" fmla="*/ 244 w 541"/>
                <a:gd name="T95" fmla="*/ 16 h 575"/>
                <a:gd name="T96" fmla="*/ 222 w 541"/>
                <a:gd name="T97" fmla="*/ 13 h 575"/>
                <a:gd name="T98" fmla="*/ 199 w 541"/>
                <a:gd name="T99" fmla="*/ 10 h 575"/>
                <a:gd name="T100" fmla="*/ 178 w 541"/>
                <a:gd name="T101" fmla="*/ 7 h 575"/>
                <a:gd name="T102" fmla="*/ 159 w 541"/>
                <a:gd name="T103" fmla="*/ 5 h 575"/>
                <a:gd name="T104" fmla="*/ 140 w 541"/>
                <a:gd name="T105" fmla="*/ 4 h 575"/>
                <a:gd name="T106" fmla="*/ 122 w 541"/>
                <a:gd name="T107" fmla="*/ 2 h 575"/>
                <a:gd name="T108" fmla="*/ 108 w 541"/>
                <a:gd name="T109" fmla="*/ 2 h 575"/>
                <a:gd name="T110" fmla="*/ 97 w 541"/>
                <a:gd name="T111" fmla="*/ 0 h 575"/>
                <a:gd name="T112" fmla="*/ 87 w 541"/>
                <a:gd name="T113" fmla="*/ 0 h 575"/>
                <a:gd name="T114" fmla="*/ 81 w 541"/>
                <a:gd name="T115" fmla="*/ 0 h 575"/>
                <a:gd name="T116" fmla="*/ 79 w 541"/>
                <a:gd name="T117" fmla="*/ 0 h 57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41"/>
                <a:gd name="T178" fmla="*/ 0 h 575"/>
                <a:gd name="T179" fmla="*/ 541 w 541"/>
                <a:gd name="T180" fmla="*/ 575 h 57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41" h="575">
                  <a:moveTo>
                    <a:pt x="79" y="0"/>
                  </a:moveTo>
                  <a:lnTo>
                    <a:pt x="0" y="118"/>
                  </a:lnTo>
                  <a:lnTo>
                    <a:pt x="151" y="575"/>
                  </a:lnTo>
                  <a:lnTo>
                    <a:pt x="154" y="575"/>
                  </a:lnTo>
                  <a:lnTo>
                    <a:pt x="161" y="575"/>
                  </a:lnTo>
                  <a:lnTo>
                    <a:pt x="172" y="575"/>
                  </a:lnTo>
                  <a:lnTo>
                    <a:pt x="187" y="573"/>
                  </a:lnTo>
                  <a:lnTo>
                    <a:pt x="204" y="573"/>
                  </a:lnTo>
                  <a:lnTo>
                    <a:pt x="223" y="571"/>
                  </a:lnTo>
                  <a:lnTo>
                    <a:pt x="246" y="570"/>
                  </a:lnTo>
                  <a:lnTo>
                    <a:pt x="270" y="568"/>
                  </a:lnTo>
                  <a:lnTo>
                    <a:pt x="294" y="565"/>
                  </a:lnTo>
                  <a:lnTo>
                    <a:pt x="318" y="562"/>
                  </a:lnTo>
                  <a:lnTo>
                    <a:pt x="342" y="557"/>
                  </a:lnTo>
                  <a:lnTo>
                    <a:pt x="365" y="552"/>
                  </a:lnTo>
                  <a:lnTo>
                    <a:pt x="387" y="546"/>
                  </a:lnTo>
                  <a:lnTo>
                    <a:pt x="408" y="539"/>
                  </a:lnTo>
                  <a:lnTo>
                    <a:pt x="426" y="531"/>
                  </a:lnTo>
                  <a:lnTo>
                    <a:pt x="440" y="522"/>
                  </a:lnTo>
                  <a:lnTo>
                    <a:pt x="462" y="496"/>
                  </a:lnTo>
                  <a:lnTo>
                    <a:pt x="478" y="464"/>
                  </a:lnTo>
                  <a:lnTo>
                    <a:pt x="488" y="424"/>
                  </a:lnTo>
                  <a:lnTo>
                    <a:pt x="493" y="381"/>
                  </a:lnTo>
                  <a:lnTo>
                    <a:pt x="493" y="337"/>
                  </a:lnTo>
                  <a:lnTo>
                    <a:pt x="490" y="296"/>
                  </a:lnTo>
                  <a:lnTo>
                    <a:pt x="483" y="257"/>
                  </a:lnTo>
                  <a:lnTo>
                    <a:pt x="475" y="227"/>
                  </a:lnTo>
                  <a:lnTo>
                    <a:pt x="472" y="203"/>
                  </a:lnTo>
                  <a:lnTo>
                    <a:pt x="477" y="182"/>
                  </a:lnTo>
                  <a:lnTo>
                    <a:pt x="486" y="166"/>
                  </a:lnTo>
                  <a:lnTo>
                    <a:pt x="499" y="151"/>
                  </a:lnTo>
                  <a:lnTo>
                    <a:pt x="514" y="142"/>
                  </a:lnTo>
                  <a:lnTo>
                    <a:pt x="528" y="135"/>
                  </a:lnTo>
                  <a:lnTo>
                    <a:pt x="538" y="132"/>
                  </a:lnTo>
                  <a:lnTo>
                    <a:pt x="541" y="130"/>
                  </a:lnTo>
                  <a:lnTo>
                    <a:pt x="536" y="129"/>
                  </a:lnTo>
                  <a:lnTo>
                    <a:pt x="523" y="122"/>
                  </a:lnTo>
                  <a:lnTo>
                    <a:pt x="504" y="113"/>
                  </a:lnTo>
                  <a:lnTo>
                    <a:pt x="478" y="101"/>
                  </a:lnTo>
                  <a:lnTo>
                    <a:pt x="450" y="89"/>
                  </a:lnTo>
                  <a:lnTo>
                    <a:pt x="416" y="74"/>
                  </a:lnTo>
                  <a:lnTo>
                    <a:pt x="382" y="58"/>
                  </a:lnTo>
                  <a:lnTo>
                    <a:pt x="347" y="44"/>
                  </a:lnTo>
                  <a:lnTo>
                    <a:pt x="329" y="37"/>
                  </a:lnTo>
                  <a:lnTo>
                    <a:pt x="308" y="31"/>
                  </a:lnTo>
                  <a:lnTo>
                    <a:pt x="288" y="26"/>
                  </a:lnTo>
                  <a:lnTo>
                    <a:pt x="267" y="21"/>
                  </a:lnTo>
                  <a:lnTo>
                    <a:pt x="244" y="16"/>
                  </a:lnTo>
                  <a:lnTo>
                    <a:pt x="222" y="13"/>
                  </a:lnTo>
                  <a:lnTo>
                    <a:pt x="199" y="10"/>
                  </a:lnTo>
                  <a:lnTo>
                    <a:pt x="178" y="7"/>
                  </a:lnTo>
                  <a:lnTo>
                    <a:pt x="159" y="5"/>
                  </a:lnTo>
                  <a:lnTo>
                    <a:pt x="140" y="4"/>
                  </a:lnTo>
                  <a:lnTo>
                    <a:pt x="122" y="2"/>
                  </a:lnTo>
                  <a:lnTo>
                    <a:pt x="108" y="2"/>
                  </a:lnTo>
                  <a:lnTo>
                    <a:pt x="97" y="0"/>
                  </a:lnTo>
                  <a:lnTo>
                    <a:pt x="87" y="0"/>
                  </a:lnTo>
                  <a:lnTo>
                    <a:pt x="81" y="0"/>
                  </a:lnTo>
                  <a:lnTo>
                    <a:pt x="79" y="0"/>
                  </a:lnTo>
                  <a:close/>
                </a:path>
              </a:pathLst>
            </a:custGeom>
            <a:solidFill>
              <a:srgbClr val="7FBFFF"/>
            </a:solidFill>
            <a:ln w="9525">
              <a:noFill/>
              <a:round/>
              <a:headEnd/>
              <a:tailEnd/>
            </a:ln>
          </p:spPr>
          <p:txBody>
            <a:bodyPr/>
            <a:lstStyle/>
            <a:p>
              <a:endParaRPr lang="ru-RU"/>
            </a:p>
          </p:txBody>
        </p:sp>
        <p:sp>
          <p:nvSpPr>
            <p:cNvPr id="25" name="Freeform 27"/>
            <p:cNvSpPr>
              <a:spLocks/>
            </p:cNvSpPr>
            <p:nvPr/>
          </p:nvSpPr>
          <p:spPr bwMode="auto">
            <a:xfrm>
              <a:off x="1298" y="1502"/>
              <a:ext cx="1963" cy="1157"/>
            </a:xfrm>
            <a:custGeom>
              <a:avLst/>
              <a:gdLst>
                <a:gd name="T0" fmla="*/ 942 w 1963"/>
                <a:gd name="T1" fmla="*/ 198 h 1157"/>
                <a:gd name="T2" fmla="*/ 901 w 1963"/>
                <a:gd name="T3" fmla="*/ 307 h 1157"/>
                <a:gd name="T4" fmla="*/ 930 w 1963"/>
                <a:gd name="T5" fmla="*/ 398 h 1157"/>
                <a:gd name="T6" fmla="*/ 1092 w 1963"/>
                <a:gd name="T7" fmla="*/ 459 h 1157"/>
                <a:gd name="T8" fmla="*/ 1259 w 1963"/>
                <a:gd name="T9" fmla="*/ 514 h 1157"/>
                <a:gd name="T10" fmla="*/ 1407 w 1963"/>
                <a:gd name="T11" fmla="*/ 542 h 1157"/>
                <a:gd name="T12" fmla="*/ 1474 w 1963"/>
                <a:gd name="T13" fmla="*/ 457 h 1157"/>
                <a:gd name="T14" fmla="*/ 1548 w 1963"/>
                <a:gd name="T15" fmla="*/ 477 h 1157"/>
                <a:gd name="T16" fmla="*/ 1599 w 1963"/>
                <a:gd name="T17" fmla="*/ 466 h 1157"/>
                <a:gd name="T18" fmla="*/ 1718 w 1963"/>
                <a:gd name="T19" fmla="*/ 491 h 1157"/>
                <a:gd name="T20" fmla="*/ 1833 w 1963"/>
                <a:gd name="T21" fmla="*/ 528 h 1157"/>
                <a:gd name="T22" fmla="*/ 1942 w 1963"/>
                <a:gd name="T23" fmla="*/ 579 h 1157"/>
                <a:gd name="T24" fmla="*/ 1875 w 1963"/>
                <a:gd name="T25" fmla="*/ 586 h 1157"/>
                <a:gd name="T26" fmla="*/ 1764 w 1963"/>
                <a:gd name="T27" fmla="*/ 560 h 1157"/>
                <a:gd name="T28" fmla="*/ 1654 w 1963"/>
                <a:gd name="T29" fmla="*/ 541 h 1157"/>
                <a:gd name="T30" fmla="*/ 1582 w 1963"/>
                <a:gd name="T31" fmla="*/ 565 h 1157"/>
                <a:gd name="T32" fmla="*/ 1546 w 1963"/>
                <a:gd name="T33" fmla="*/ 615 h 1157"/>
                <a:gd name="T34" fmla="*/ 1601 w 1963"/>
                <a:gd name="T35" fmla="*/ 616 h 1157"/>
                <a:gd name="T36" fmla="*/ 1676 w 1963"/>
                <a:gd name="T37" fmla="*/ 671 h 1157"/>
                <a:gd name="T38" fmla="*/ 1829 w 1963"/>
                <a:gd name="T39" fmla="*/ 746 h 1157"/>
                <a:gd name="T40" fmla="*/ 1944 w 1963"/>
                <a:gd name="T41" fmla="*/ 839 h 1157"/>
                <a:gd name="T42" fmla="*/ 1894 w 1963"/>
                <a:gd name="T43" fmla="*/ 1000 h 1157"/>
                <a:gd name="T44" fmla="*/ 1740 w 1963"/>
                <a:gd name="T45" fmla="*/ 1062 h 1157"/>
                <a:gd name="T46" fmla="*/ 1602 w 1963"/>
                <a:gd name="T47" fmla="*/ 1083 h 1157"/>
                <a:gd name="T48" fmla="*/ 1487 w 1963"/>
                <a:gd name="T49" fmla="*/ 1053 h 1157"/>
                <a:gd name="T50" fmla="*/ 1383 w 1963"/>
                <a:gd name="T51" fmla="*/ 998 h 1157"/>
                <a:gd name="T52" fmla="*/ 1315 w 1963"/>
                <a:gd name="T53" fmla="*/ 935 h 1157"/>
                <a:gd name="T54" fmla="*/ 1293 w 1963"/>
                <a:gd name="T55" fmla="*/ 897 h 1157"/>
                <a:gd name="T56" fmla="*/ 1269 w 1963"/>
                <a:gd name="T57" fmla="*/ 855 h 1157"/>
                <a:gd name="T58" fmla="*/ 1124 w 1963"/>
                <a:gd name="T59" fmla="*/ 952 h 1157"/>
                <a:gd name="T60" fmla="*/ 995 w 1963"/>
                <a:gd name="T61" fmla="*/ 1004 h 1157"/>
                <a:gd name="T62" fmla="*/ 906 w 1963"/>
                <a:gd name="T63" fmla="*/ 1017 h 1157"/>
                <a:gd name="T64" fmla="*/ 818 w 1963"/>
                <a:gd name="T65" fmla="*/ 1024 h 1157"/>
                <a:gd name="T66" fmla="*/ 725 w 1963"/>
                <a:gd name="T67" fmla="*/ 1049 h 1157"/>
                <a:gd name="T68" fmla="*/ 574 w 1963"/>
                <a:gd name="T69" fmla="*/ 1122 h 1157"/>
                <a:gd name="T70" fmla="*/ 464 w 1963"/>
                <a:gd name="T71" fmla="*/ 1110 h 1157"/>
                <a:gd name="T72" fmla="*/ 401 w 1963"/>
                <a:gd name="T73" fmla="*/ 1064 h 1157"/>
                <a:gd name="T74" fmla="*/ 306 w 1963"/>
                <a:gd name="T75" fmla="*/ 1086 h 1157"/>
                <a:gd name="T76" fmla="*/ 212 w 1963"/>
                <a:gd name="T77" fmla="*/ 1107 h 1157"/>
                <a:gd name="T78" fmla="*/ 124 w 1963"/>
                <a:gd name="T79" fmla="*/ 1144 h 1157"/>
                <a:gd name="T80" fmla="*/ 87 w 1963"/>
                <a:gd name="T81" fmla="*/ 1146 h 1157"/>
                <a:gd name="T82" fmla="*/ 119 w 1963"/>
                <a:gd name="T83" fmla="*/ 1070 h 1157"/>
                <a:gd name="T84" fmla="*/ 55 w 1963"/>
                <a:gd name="T85" fmla="*/ 1020 h 1157"/>
                <a:gd name="T86" fmla="*/ 37 w 1963"/>
                <a:gd name="T87" fmla="*/ 857 h 1157"/>
                <a:gd name="T88" fmla="*/ 148 w 1963"/>
                <a:gd name="T89" fmla="*/ 754 h 1157"/>
                <a:gd name="T90" fmla="*/ 229 w 1963"/>
                <a:gd name="T91" fmla="*/ 653 h 1157"/>
                <a:gd name="T92" fmla="*/ 324 w 1963"/>
                <a:gd name="T93" fmla="*/ 567 h 1157"/>
                <a:gd name="T94" fmla="*/ 550 w 1963"/>
                <a:gd name="T95" fmla="*/ 411 h 1157"/>
                <a:gd name="T96" fmla="*/ 650 w 1963"/>
                <a:gd name="T97" fmla="*/ 260 h 1157"/>
                <a:gd name="T98" fmla="*/ 749 w 1963"/>
                <a:gd name="T99" fmla="*/ 109 h 1157"/>
                <a:gd name="T100" fmla="*/ 861 w 1963"/>
                <a:gd name="T101" fmla="*/ 0 h 1157"/>
                <a:gd name="T102" fmla="*/ 932 w 1963"/>
                <a:gd name="T103" fmla="*/ 36 h 115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63"/>
                <a:gd name="T157" fmla="*/ 0 h 1157"/>
                <a:gd name="T158" fmla="*/ 1963 w 1963"/>
                <a:gd name="T159" fmla="*/ 1157 h 115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63" h="1157">
                  <a:moveTo>
                    <a:pt x="967" y="82"/>
                  </a:moveTo>
                  <a:lnTo>
                    <a:pt x="966" y="111"/>
                  </a:lnTo>
                  <a:lnTo>
                    <a:pt x="959" y="140"/>
                  </a:lnTo>
                  <a:lnTo>
                    <a:pt x="951" y="170"/>
                  </a:lnTo>
                  <a:lnTo>
                    <a:pt x="942" y="198"/>
                  </a:lnTo>
                  <a:lnTo>
                    <a:pt x="934" y="223"/>
                  </a:lnTo>
                  <a:lnTo>
                    <a:pt x="926" y="246"/>
                  </a:lnTo>
                  <a:lnTo>
                    <a:pt x="918" y="267"/>
                  </a:lnTo>
                  <a:lnTo>
                    <a:pt x="909" y="287"/>
                  </a:lnTo>
                  <a:lnTo>
                    <a:pt x="901" y="307"/>
                  </a:lnTo>
                  <a:lnTo>
                    <a:pt x="892" y="328"/>
                  </a:lnTo>
                  <a:lnTo>
                    <a:pt x="881" y="348"/>
                  </a:lnTo>
                  <a:lnTo>
                    <a:pt x="866" y="371"/>
                  </a:lnTo>
                  <a:lnTo>
                    <a:pt x="898" y="385"/>
                  </a:lnTo>
                  <a:lnTo>
                    <a:pt x="930" y="398"/>
                  </a:lnTo>
                  <a:lnTo>
                    <a:pt x="962" y="411"/>
                  </a:lnTo>
                  <a:lnTo>
                    <a:pt x="995" y="424"/>
                  </a:lnTo>
                  <a:lnTo>
                    <a:pt x="1027" y="437"/>
                  </a:lnTo>
                  <a:lnTo>
                    <a:pt x="1060" y="448"/>
                  </a:lnTo>
                  <a:lnTo>
                    <a:pt x="1092" y="459"/>
                  </a:lnTo>
                  <a:lnTo>
                    <a:pt x="1126" y="470"/>
                  </a:lnTo>
                  <a:lnTo>
                    <a:pt x="1160" y="482"/>
                  </a:lnTo>
                  <a:lnTo>
                    <a:pt x="1192" y="491"/>
                  </a:lnTo>
                  <a:lnTo>
                    <a:pt x="1225" y="502"/>
                  </a:lnTo>
                  <a:lnTo>
                    <a:pt x="1259" y="514"/>
                  </a:lnTo>
                  <a:lnTo>
                    <a:pt x="1291" y="523"/>
                  </a:lnTo>
                  <a:lnTo>
                    <a:pt x="1325" y="534"/>
                  </a:lnTo>
                  <a:lnTo>
                    <a:pt x="1359" y="546"/>
                  </a:lnTo>
                  <a:lnTo>
                    <a:pt x="1391" y="557"/>
                  </a:lnTo>
                  <a:lnTo>
                    <a:pt x="1407" y="542"/>
                  </a:lnTo>
                  <a:lnTo>
                    <a:pt x="1420" y="523"/>
                  </a:lnTo>
                  <a:lnTo>
                    <a:pt x="1432" y="504"/>
                  </a:lnTo>
                  <a:lnTo>
                    <a:pt x="1444" y="485"/>
                  </a:lnTo>
                  <a:lnTo>
                    <a:pt x="1458" y="469"/>
                  </a:lnTo>
                  <a:lnTo>
                    <a:pt x="1474" y="457"/>
                  </a:lnTo>
                  <a:lnTo>
                    <a:pt x="1495" y="456"/>
                  </a:lnTo>
                  <a:lnTo>
                    <a:pt x="1521" y="462"/>
                  </a:lnTo>
                  <a:lnTo>
                    <a:pt x="1529" y="469"/>
                  </a:lnTo>
                  <a:lnTo>
                    <a:pt x="1538" y="474"/>
                  </a:lnTo>
                  <a:lnTo>
                    <a:pt x="1548" y="477"/>
                  </a:lnTo>
                  <a:lnTo>
                    <a:pt x="1558" y="478"/>
                  </a:lnTo>
                  <a:lnTo>
                    <a:pt x="1569" y="478"/>
                  </a:lnTo>
                  <a:lnTo>
                    <a:pt x="1580" y="475"/>
                  </a:lnTo>
                  <a:lnTo>
                    <a:pt x="1590" y="472"/>
                  </a:lnTo>
                  <a:lnTo>
                    <a:pt x="1599" y="466"/>
                  </a:lnTo>
                  <a:lnTo>
                    <a:pt x="1623" y="470"/>
                  </a:lnTo>
                  <a:lnTo>
                    <a:pt x="1647" y="475"/>
                  </a:lnTo>
                  <a:lnTo>
                    <a:pt x="1671" y="480"/>
                  </a:lnTo>
                  <a:lnTo>
                    <a:pt x="1695" y="485"/>
                  </a:lnTo>
                  <a:lnTo>
                    <a:pt x="1718" y="491"/>
                  </a:lnTo>
                  <a:lnTo>
                    <a:pt x="1742" y="498"/>
                  </a:lnTo>
                  <a:lnTo>
                    <a:pt x="1766" y="504"/>
                  </a:lnTo>
                  <a:lnTo>
                    <a:pt x="1789" y="512"/>
                  </a:lnTo>
                  <a:lnTo>
                    <a:pt x="1811" y="520"/>
                  </a:lnTo>
                  <a:lnTo>
                    <a:pt x="1833" y="528"/>
                  </a:lnTo>
                  <a:lnTo>
                    <a:pt x="1856" y="536"/>
                  </a:lnTo>
                  <a:lnTo>
                    <a:pt x="1878" y="546"/>
                  </a:lnTo>
                  <a:lnTo>
                    <a:pt x="1901" y="557"/>
                  </a:lnTo>
                  <a:lnTo>
                    <a:pt x="1922" y="568"/>
                  </a:lnTo>
                  <a:lnTo>
                    <a:pt x="1942" y="579"/>
                  </a:lnTo>
                  <a:lnTo>
                    <a:pt x="1963" y="592"/>
                  </a:lnTo>
                  <a:lnTo>
                    <a:pt x="1941" y="592"/>
                  </a:lnTo>
                  <a:lnTo>
                    <a:pt x="1918" y="592"/>
                  </a:lnTo>
                  <a:lnTo>
                    <a:pt x="1896" y="589"/>
                  </a:lnTo>
                  <a:lnTo>
                    <a:pt x="1875" y="586"/>
                  </a:lnTo>
                  <a:lnTo>
                    <a:pt x="1853" y="581"/>
                  </a:lnTo>
                  <a:lnTo>
                    <a:pt x="1830" y="576"/>
                  </a:lnTo>
                  <a:lnTo>
                    <a:pt x="1808" y="571"/>
                  </a:lnTo>
                  <a:lnTo>
                    <a:pt x="1787" y="565"/>
                  </a:lnTo>
                  <a:lnTo>
                    <a:pt x="1764" y="560"/>
                  </a:lnTo>
                  <a:lnTo>
                    <a:pt x="1742" y="554"/>
                  </a:lnTo>
                  <a:lnTo>
                    <a:pt x="1720" y="549"/>
                  </a:lnTo>
                  <a:lnTo>
                    <a:pt x="1699" y="546"/>
                  </a:lnTo>
                  <a:lnTo>
                    <a:pt x="1676" y="542"/>
                  </a:lnTo>
                  <a:lnTo>
                    <a:pt x="1654" y="541"/>
                  </a:lnTo>
                  <a:lnTo>
                    <a:pt x="1633" y="539"/>
                  </a:lnTo>
                  <a:lnTo>
                    <a:pt x="1610" y="541"/>
                  </a:lnTo>
                  <a:lnTo>
                    <a:pt x="1601" y="549"/>
                  </a:lnTo>
                  <a:lnTo>
                    <a:pt x="1591" y="557"/>
                  </a:lnTo>
                  <a:lnTo>
                    <a:pt x="1582" y="565"/>
                  </a:lnTo>
                  <a:lnTo>
                    <a:pt x="1574" y="573"/>
                  </a:lnTo>
                  <a:lnTo>
                    <a:pt x="1566" y="583"/>
                  </a:lnTo>
                  <a:lnTo>
                    <a:pt x="1559" y="592"/>
                  </a:lnTo>
                  <a:lnTo>
                    <a:pt x="1553" y="603"/>
                  </a:lnTo>
                  <a:lnTo>
                    <a:pt x="1546" y="615"/>
                  </a:lnTo>
                  <a:lnTo>
                    <a:pt x="1558" y="613"/>
                  </a:lnTo>
                  <a:lnTo>
                    <a:pt x="1569" y="613"/>
                  </a:lnTo>
                  <a:lnTo>
                    <a:pt x="1580" y="613"/>
                  </a:lnTo>
                  <a:lnTo>
                    <a:pt x="1590" y="615"/>
                  </a:lnTo>
                  <a:lnTo>
                    <a:pt x="1601" y="616"/>
                  </a:lnTo>
                  <a:lnTo>
                    <a:pt x="1612" y="619"/>
                  </a:lnTo>
                  <a:lnTo>
                    <a:pt x="1622" y="623"/>
                  </a:lnTo>
                  <a:lnTo>
                    <a:pt x="1633" y="628"/>
                  </a:lnTo>
                  <a:lnTo>
                    <a:pt x="1652" y="650"/>
                  </a:lnTo>
                  <a:lnTo>
                    <a:pt x="1676" y="671"/>
                  </a:lnTo>
                  <a:lnTo>
                    <a:pt x="1703" y="688"/>
                  </a:lnTo>
                  <a:lnTo>
                    <a:pt x="1732" y="703"/>
                  </a:lnTo>
                  <a:lnTo>
                    <a:pt x="1764" y="717"/>
                  </a:lnTo>
                  <a:lnTo>
                    <a:pt x="1797" y="732"/>
                  </a:lnTo>
                  <a:lnTo>
                    <a:pt x="1829" y="746"/>
                  </a:lnTo>
                  <a:lnTo>
                    <a:pt x="1859" y="761"/>
                  </a:lnTo>
                  <a:lnTo>
                    <a:pt x="1886" y="777"/>
                  </a:lnTo>
                  <a:lnTo>
                    <a:pt x="1910" y="794"/>
                  </a:lnTo>
                  <a:lnTo>
                    <a:pt x="1930" y="815"/>
                  </a:lnTo>
                  <a:lnTo>
                    <a:pt x="1944" y="839"/>
                  </a:lnTo>
                  <a:lnTo>
                    <a:pt x="1951" y="866"/>
                  </a:lnTo>
                  <a:lnTo>
                    <a:pt x="1951" y="899"/>
                  </a:lnTo>
                  <a:lnTo>
                    <a:pt x="1941" y="935"/>
                  </a:lnTo>
                  <a:lnTo>
                    <a:pt x="1922" y="977"/>
                  </a:lnTo>
                  <a:lnTo>
                    <a:pt x="1894" y="1000"/>
                  </a:lnTo>
                  <a:lnTo>
                    <a:pt x="1867" y="1019"/>
                  </a:lnTo>
                  <a:lnTo>
                    <a:pt x="1837" y="1032"/>
                  </a:lnTo>
                  <a:lnTo>
                    <a:pt x="1805" y="1043"/>
                  </a:lnTo>
                  <a:lnTo>
                    <a:pt x="1772" y="1053"/>
                  </a:lnTo>
                  <a:lnTo>
                    <a:pt x="1740" y="1062"/>
                  </a:lnTo>
                  <a:lnTo>
                    <a:pt x="1707" y="1073"/>
                  </a:lnTo>
                  <a:lnTo>
                    <a:pt x="1676" y="1085"/>
                  </a:lnTo>
                  <a:lnTo>
                    <a:pt x="1651" y="1086"/>
                  </a:lnTo>
                  <a:lnTo>
                    <a:pt x="1626" y="1085"/>
                  </a:lnTo>
                  <a:lnTo>
                    <a:pt x="1602" y="1083"/>
                  </a:lnTo>
                  <a:lnTo>
                    <a:pt x="1578" y="1080"/>
                  </a:lnTo>
                  <a:lnTo>
                    <a:pt x="1554" y="1075"/>
                  </a:lnTo>
                  <a:lnTo>
                    <a:pt x="1532" y="1069"/>
                  </a:lnTo>
                  <a:lnTo>
                    <a:pt x="1509" y="1061"/>
                  </a:lnTo>
                  <a:lnTo>
                    <a:pt x="1487" y="1053"/>
                  </a:lnTo>
                  <a:lnTo>
                    <a:pt x="1464" y="1043"/>
                  </a:lnTo>
                  <a:lnTo>
                    <a:pt x="1444" y="1033"/>
                  </a:lnTo>
                  <a:lnTo>
                    <a:pt x="1423" y="1022"/>
                  </a:lnTo>
                  <a:lnTo>
                    <a:pt x="1402" y="1011"/>
                  </a:lnTo>
                  <a:lnTo>
                    <a:pt x="1383" y="998"/>
                  </a:lnTo>
                  <a:lnTo>
                    <a:pt x="1362" y="984"/>
                  </a:lnTo>
                  <a:lnTo>
                    <a:pt x="1344" y="971"/>
                  </a:lnTo>
                  <a:lnTo>
                    <a:pt x="1325" y="956"/>
                  </a:lnTo>
                  <a:lnTo>
                    <a:pt x="1320" y="947"/>
                  </a:lnTo>
                  <a:lnTo>
                    <a:pt x="1315" y="935"/>
                  </a:lnTo>
                  <a:lnTo>
                    <a:pt x="1314" y="926"/>
                  </a:lnTo>
                  <a:lnTo>
                    <a:pt x="1320" y="916"/>
                  </a:lnTo>
                  <a:lnTo>
                    <a:pt x="1312" y="910"/>
                  </a:lnTo>
                  <a:lnTo>
                    <a:pt x="1302" y="903"/>
                  </a:lnTo>
                  <a:lnTo>
                    <a:pt x="1293" y="897"/>
                  </a:lnTo>
                  <a:lnTo>
                    <a:pt x="1283" y="891"/>
                  </a:lnTo>
                  <a:lnTo>
                    <a:pt x="1277" y="884"/>
                  </a:lnTo>
                  <a:lnTo>
                    <a:pt x="1270" y="876"/>
                  </a:lnTo>
                  <a:lnTo>
                    <a:pt x="1267" y="866"/>
                  </a:lnTo>
                  <a:lnTo>
                    <a:pt x="1269" y="855"/>
                  </a:lnTo>
                  <a:lnTo>
                    <a:pt x="1240" y="873"/>
                  </a:lnTo>
                  <a:lnTo>
                    <a:pt x="1211" y="891"/>
                  </a:lnTo>
                  <a:lnTo>
                    <a:pt x="1182" y="911"/>
                  </a:lnTo>
                  <a:lnTo>
                    <a:pt x="1153" y="932"/>
                  </a:lnTo>
                  <a:lnTo>
                    <a:pt x="1124" y="952"/>
                  </a:lnTo>
                  <a:lnTo>
                    <a:pt x="1094" y="971"/>
                  </a:lnTo>
                  <a:lnTo>
                    <a:pt x="1063" y="985"/>
                  </a:lnTo>
                  <a:lnTo>
                    <a:pt x="1031" y="998"/>
                  </a:lnTo>
                  <a:lnTo>
                    <a:pt x="1014" y="1001"/>
                  </a:lnTo>
                  <a:lnTo>
                    <a:pt x="995" y="1004"/>
                  </a:lnTo>
                  <a:lnTo>
                    <a:pt x="977" y="1008"/>
                  </a:lnTo>
                  <a:lnTo>
                    <a:pt x="959" y="1009"/>
                  </a:lnTo>
                  <a:lnTo>
                    <a:pt x="942" y="1012"/>
                  </a:lnTo>
                  <a:lnTo>
                    <a:pt x="924" y="1016"/>
                  </a:lnTo>
                  <a:lnTo>
                    <a:pt x="906" y="1017"/>
                  </a:lnTo>
                  <a:lnTo>
                    <a:pt x="889" y="1019"/>
                  </a:lnTo>
                  <a:lnTo>
                    <a:pt x="871" y="1022"/>
                  </a:lnTo>
                  <a:lnTo>
                    <a:pt x="853" y="1022"/>
                  </a:lnTo>
                  <a:lnTo>
                    <a:pt x="836" y="1024"/>
                  </a:lnTo>
                  <a:lnTo>
                    <a:pt x="818" y="1024"/>
                  </a:lnTo>
                  <a:lnTo>
                    <a:pt x="800" y="1022"/>
                  </a:lnTo>
                  <a:lnTo>
                    <a:pt x="783" y="1022"/>
                  </a:lnTo>
                  <a:lnTo>
                    <a:pt x="765" y="1020"/>
                  </a:lnTo>
                  <a:lnTo>
                    <a:pt x="746" y="1017"/>
                  </a:lnTo>
                  <a:lnTo>
                    <a:pt x="725" y="1049"/>
                  </a:lnTo>
                  <a:lnTo>
                    <a:pt x="701" y="1073"/>
                  </a:lnTo>
                  <a:lnTo>
                    <a:pt x="672" y="1091"/>
                  </a:lnTo>
                  <a:lnTo>
                    <a:pt x="642" y="1105"/>
                  </a:lnTo>
                  <a:lnTo>
                    <a:pt x="608" y="1115"/>
                  </a:lnTo>
                  <a:lnTo>
                    <a:pt x="574" y="1122"/>
                  </a:lnTo>
                  <a:lnTo>
                    <a:pt x="539" y="1126"/>
                  </a:lnTo>
                  <a:lnTo>
                    <a:pt x="505" y="1130"/>
                  </a:lnTo>
                  <a:lnTo>
                    <a:pt x="491" y="1123"/>
                  </a:lnTo>
                  <a:lnTo>
                    <a:pt x="478" y="1117"/>
                  </a:lnTo>
                  <a:lnTo>
                    <a:pt x="464" y="1110"/>
                  </a:lnTo>
                  <a:lnTo>
                    <a:pt x="451" y="1102"/>
                  </a:lnTo>
                  <a:lnTo>
                    <a:pt x="438" y="1094"/>
                  </a:lnTo>
                  <a:lnTo>
                    <a:pt x="425" y="1085"/>
                  </a:lnTo>
                  <a:lnTo>
                    <a:pt x="412" y="1075"/>
                  </a:lnTo>
                  <a:lnTo>
                    <a:pt x="401" y="1064"/>
                  </a:lnTo>
                  <a:lnTo>
                    <a:pt x="382" y="1070"/>
                  </a:lnTo>
                  <a:lnTo>
                    <a:pt x="363" y="1075"/>
                  </a:lnTo>
                  <a:lnTo>
                    <a:pt x="343" y="1080"/>
                  </a:lnTo>
                  <a:lnTo>
                    <a:pt x="324" y="1083"/>
                  </a:lnTo>
                  <a:lnTo>
                    <a:pt x="306" y="1086"/>
                  </a:lnTo>
                  <a:lnTo>
                    <a:pt x="287" y="1091"/>
                  </a:lnTo>
                  <a:lnTo>
                    <a:pt x="268" y="1094"/>
                  </a:lnTo>
                  <a:lnTo>
                    <a:pt x="249" y="1097"/>
                  </a:lnTo>
                  <a:lnTo>
                    <a:pt x="231" y="1102"/>
                  </a:lnTo>
                  <a:lnTo>
                    <a:pt x="212" y="1107"/>
                  </a:lnTo>
                  <a:lnTo>
                    <a:pt x="194" y="1112"/>
                  </a:lnTo>
                  <a:lnTo>
                    <a:pt x="176" y="1118"/>
                  </a:lnTo>
                  <a:lnTo>
                    <a:pt x="159" y="1126"/>
                  </a:lnTo>
                  <a:lnTo>
                    <a:pt x="141" y="1134"/>
                  </a:lnTo>
                  <a:lnTo>
                    <a:pt x="124" y="1144"/>
                  </a:lnTo>
                  <a:lnTo>
                    <a:pt x="107" y="1155"/>
                  </a:lnTo>
                  <a:lnTo>
                    <a:pt x="99" y="1157"/>
                  </a:lnTo>
                  <a:lnTo>
                    <a:pt x="93" y="1157"/>
                  </a:lnTo>
                  <a:lnTo>
                    <a:pt x="88" y="1152"/>
                  </a:lnTo>
                  <a:lnTo>
                    <a:pt x="87" y="1146"/>
                  </a:lnTo>
                  <a:lnTo>
                    <a:pt x="91" y="1130"/>
                  </a:lnTo>
                  <a:lnTo>
                    <a:pt x="96" y="1115"/>
                  </a:lnTo>
                  <a:lnTo>
                    <a:pt x="103" y="1101"/>
                  </a:lnTo>
                  <a:lnTo>
                    <a:pt x="111" y="1085"/>
                  </a:lnTo>
                  <a:lnTo>
                    <a:pt x="119" y="1070"/>
                  </a:lnTo>
                  <a:lnTo>
                    <a:pt x="127" y="1056"/>
                  </a:lnTo>
                  <a:lnTo>
                    <a:pt x="136" y="1043"/>
                  </a:lnTo>
                  <a:lnTo>
                    <a:pt x="144" y="1028"/>
                  </a:lnTo>
                  <a:lnTo>
                    <a:pt x="95" y="1033"/>
                  </a:lnTo>
                  <a:lnTo>
                    <a:pt x="55" y="1020"/>
                  </a:lnTo>
                  <a:lnTo>
                    <a:pt x="24" y="996"/>
                  </a:lnTo>
                  <a:lnTo>
                    <a:pt x="6" y="964"/>
                  </a:lnTo>
                  <a:lnTo>
                    <a:pt x="0" y="927"/>
                  </a:lnTo>
                  <a:lnTo>
                    <a:pt x="10" y="891"/>
                  </a:lnTo>
                  <a:lnTo>
                    <a:pt x="37" y="857"/>
                  </a:lnTo>
                  <a:lnTo>
                    <a:pt x="80" y="831"/>
                  </a:lnTo>
                  <a:lnTo>
                    <a:pt x="98" y="812"/>
                  </a:lnTo>
                  <a:lnTo>
                    <a:pt x="115" y="794"/>
                  </a:lnTo>
                  <a:lnTo>
                    <a:pt x="132" y="773"/>
                  </a:lnTo>
                  <a:lnTo>
                    <a:pt x="148" y="754"/>
                  </a:lnTo>
                  <a:lnTo>
                    <a:pt x="164" y="733"/>
                  </a:lnTo>
                  <a:lnTo>
                    <a:pt x="180" y="713"/>
                  </a:lnTo>
                  <a:lnTo>
                    <a:pt x="197" y="693"/>
                  </a:lnTo>
                  <a:lnTo>
                    <a:pt x="213" y="672"/>
                  </a:lnTo>
                  <a:lnTo>
                    <a:pt x="229" y="653"/>
                  </a:lnTo>
                  <a:lnTo>
                    <a:pt x="247" y="634"/>
                  </a:lnTo>
                  <a:lnTo>
                    <a:pt x="265" y="616"/>
                  </a:lnTo>
                  <a:lnTo>
                    <a:pt x="284" y="599"/>
                  </a:lnTo>
                  <a:lnTo>
                    <a:pt x="303" y="583"/>
                  </a:lnTo>
                  <a:lnTo>
                    <a:pt x="324" y="567"/>
                  </a:lnTo>
                  <a:lnTo>
                    <a:pt x="346" y="554"/>
                  </a:lnTo>
                  <a:lnTo>
                    <a:pt x="369" y="541"/>
                  </a:lnTo>
                  <a:lnTo>
                    <a:pt x="507" y="469"/>
                  </a:lnTo>
                  <a:lnTo>
                    <a:pt x="529" y="440"/>
                  </a:lnTo>
                  <a:lnTo>
                    <a:pt x="550" y="411"/>
                  </a:lnTo>
                  <a:lnTo>
                    <a:pt x="571" y="382"/>
                  </a:lnTo>
                  <a:lnTo>
                    <a:pt x="592" y="352"/>
                  </a:lnTo>
                  <a:lnTo>
                    <a:pt x="611" y="321"/>
                  </a:lnTo>
                  <a:lnTo>
                    <a:pt x="630" y="291"/>
                  </a:lnTo>
                  <a:lnTo>
                    <a:pt x="650" y="260"/>
                  </a:lnTo>
                  <a:lnTo>
                    <a:pt x="669" y="230"/>
                  </a:lnTo>
                  <a:lnTo>
                    <a:pt x="688" y="199"/>
                  </a:lnTo>
                  <a:lnTo>
                    <a:pt x="707" y="169"/>
                  </a:lnTo>
                  <a:lnTo>
                    <a:pt x="728" y="138"/>
                  </a:lnTo>
                  <a:lnTo>
                    <a:pt x="749" y="109"/>
                  </a:lnTo>
                  <a:lnTo>
                    <a:pt x="772" y="81"/>
                  </a:lnTo>
                  <a:lnTo>
                    <a:pt x="794" y="53"/>
                  </a:lnTo>
                  <a:lnTo>
                    <a:pt x="820" y="26"/>
                  </a:lnTo>
                  <a:lnTo>
                    <a:pt x="845" y="0"/>
                  </a:lnTo>
                  <a:lnTo>
                    <a:pt x="861" y="0"/>
                  </a:lnTo>
                  <a:lnTo>
                    <a:pt x="877" y="4"/>
                  </a:lnTo>
                  <a:lnTo>
                    <a:pt x="892" y="8"/>
                  </a:lnTo>
                  <a:lnTo>
                    <a:pt x="906" y="16"/>
                  </a:lnTo>
                  <a:lnTo>
                    <a:pt x="919" y="26"/>
                  </a:lnTo>
                  <a:lnTo>
                    <a:pt x="932" y="36"/>
                  </a:lnTo>
                  <a:lnTo>
                    <a:pt x="945" y="48"/>
                  </a:lnTo>
                  <a:lnTo>
                    <a:pt x="958" y="60"/>
                  </a:lnTo>
                  <a:lnTo>
                    <a:pt x="967" y="82"/>
                  </a:lnTo>
                  <a:close/>
                </a:path>
              </a:pathLst>
            </a:custGeom>
            <a:solidFill>
              <a:srgbClr val="000000"/>
            </a:solidFill>
            <a:ln w="9525">
              <a:noFill/>
              <a:round/>
              <a:headEnd/>
              <a:tailEnd/>
            </a:ln>
          </p:spPr>
          <p:txBody>
            <a:bodyPr/>
            <a:lstStyle/>
            <a:p>
              <a:endParaRPr lang="ru-RU"/>
            </a:p>
          </p:txBody>
        </p:sp>
        <p:sp>
          <p:nvSpPr>
            <p:cNvPr id="26" name="Freeform 28"/>
            <p:cNvSpPr>
              <a:spLocks/>
            </p:cNvSpPr>
            <p:nvPr/>
          </p:nvSpPr>
          <p:spPr bwMode="auto">
            <a:xfrm>
              <a:off x="1875" y="1544"/>
              <a:ext cx="337" cy="430"/>
            </a:xfrm>
            <a:custGeom>
              <a:avLst/>
              <a:gdLst>
                <a:gd name="T0" fmla="*/ 337 w 337"/>
                <a:gd name="T1" fmla="*/ 31 h 430"/>
                <a:gd name="T2" fmla="*/ 320 w 337"/>
                <a:gd name="T3" fmla="*/ 56 h 430"/>
                <a:gd name="T4" fmla="*/ 302 w 337"/>
                <a:gd name="T5" fmla="*/ 83 h 430"/>
                <a:gd name="T6" fmla="*/ 284 w 337"/>
                <a:gd name="T7" fmla="*/ 109 h 430"/>
                <a:gd name="T8" fmla="*/ 267 w 337"/>
                <a:gd name="T9" fmla="*/ 135 h 430"/>
                <a:gd name="T10" fmla="*/ 251 w 337"/>
                <a:gd name="T11" fmla="*/ 160 h 430"/>
                <a:gd name="T12" fmla="*/ 235 w 337"/>
                <a:gd name="T13" fmla="*/ 186 h 430"/>
                <a:gd name="T14" fmla="*/ 217 w 337"/>
                <a:gd name="T15" fmla="*/ 212 h 430"/>
                <a:gd name="T16" fmla="*/ 201 w 337"/>
                <a:gd name="T17" fmla="*/ 237 h 430"/>
                <a:gd name="T18" fmla="*/ 183 w 337"/>
                <a:gd name="T19" fmla="*/ 261 h 430"/>
                <a:gd name="T20" fmla="*/ 166 w 337"/>
                <a:gd name="T21" fmla="*/ 287 h 430"/>
                <a:gd name="T22" fmla="*/ 148 w 337"/>
                <a:gd name="T23" fmla="*/ 311 h 430"/>
                <a:gd name="T24" fmla="*/ 130 w 337"/>
                <a:gd name="T25" fmla="*/ 335 h 430"/>
                <a:gd name="T26" fmla="*/ 113 w 337"/>
                <a:gd name="T27" fmla="*/ 359 h 430"/>
                <a:gd name="T28" fmla="*/ 93 w 337"/>
                <a:gd name="T29" fmla="*/ 383 h 430"/>
                <a:gd name="T30" fmla="*/ 73 w 337"/>
                <a:gd name="T31" fmla="*/ 407 h 430"/>
                <a:gd name="T32" fmla="*/ 52 w 337"/>
                <a:gd name="T33" fmla="*/ 430 h 430"/>
                <a:gd name="T34" fmla="*/ 47 w 337"/>
                <a:gd name="T35" fmla="*/ 425 h 430"/>
                <a:gd name="T36" fmla="*/ 41 w 337"/>
                <a:gd name="T37" fmla="*/ 420 h 430"/>
                <a:gd name="T38" fmla="*/ 34 w 337"/>
                <a:gd name="T39" fmla="*/ 417 h 430"/>
                <a:gd name="T40" fmla="*/ 28 w 337"/>
                <a:gd name="T41" fmla="*/ 412 h 430"/>
                <a:gd name="T42" fmla="*/ 21 w 337"/>
                <a:gd name="T43" fmla="*/ 409 h 430"/>
                <a:gd name="T44" fmla="*/ 15 w 337"/>
                <a:gd name="T45" fmla="*/ 406 h 430"/>
                <a:gd name="T46" fmla="*/ 7 w 337"/>
                <a:gd name="T47" fmla="*/ 403 h 430"/>
                <a:gd name="T48" fmla="*/ 0 w 337"/>
                <a:gd name="T49" fmla="*/ 399 h 430"/>
                <a:gd name="T50" fmla="*/ 18 w 337"/>
                <a:gd name="T51" fmla="*/ 375 h 430"/>
                <a:gd name="T52" fmla="*/ 36 w 337"/>
                <a:gd name="T53" fmla="*/ 350 h 430"/>
                <a:gd name="T54" fmla="*/ 52 w 337"/>
                <a:gd name="T55" fmla="*/ 326 h 430"/>
                <a:gd name="T56" fmla="*/ 68 w 337"/>
                <a:gd name="T57" fmla="*/ 302 h 430"/>
                <a:gd name="T58" fmla="*/ 84 w 337"/>
                <a:gd name="T59" fmla="*/ 276 h 430"/>
                <a:gd name="T60" fmla="*/ 100 w 337"/>
                <a:gd name="T61" fmla="*/ 252 h 430"/>
                <a:gd name="T62" fmla="*/ 114 w 337"/>
                <a:gd name="T63" fmla="*/ 226 h 430"/>
                <a:gd name="T64" fmla="*/ 130 w 337"/>
                <a:gd name="T65" fmla="*/ 202 h 430"/>
                <a:gd name="T66" fmla="*/ 145 w 337"/>
                <a:gd name="T67" fmla="*/ 176 h 430"/>
                <a:gd name="T68" fmla="*/ 161 w 337"/>
                <a:gd name="T69" fmla="*/ 151 h 430"/>
                <a:gd name="T70" fmla="*/ 175 w 337"/>
                <a:gd name="T71" fmla="*/ 127 h 430"/>
                <a:gd name="T72" fmla="*/ 191 w 337"/>
                <a:gd name="T73" fmla="*/ 101 h 430"/>
                <a:gd name="T74" fmla="*/ 207 w 337"/>
                <a:gd name="T75" fmla="*/ 75 h 430"/>
                <a:gd name="T76" fmla="*/ 223 w 337"/>
                <a:gd name="T77" fmla="*/ 50 h 430"/>
                <a:gd name="T78" fmla="*/ 239 w 337"/>
                <a:gd name="T79" fmla="*/ 26 h 430"/>
                <a:gd name="T80" fmla="*/ 257 w 337"/>
                <a:gd name="T81" fmla="*/ 0 h 430"/>
                <a:gd name="T82" fmla="*/ 267 w 337"/>
                <a:gd name="T83" fmla="*/ 3 h 430"/>
                <a:gd name="T84" fmla="*/ 278 w 337"/>
                <a:gd name="T85" fmla="*/ 6 h 430"/>
                <a:gd name="T86" fmla="*/ 288 w 337"/>
                <a:gd name="T87" fmla="*/ 10 h 430"/>
                <a:gd name="T88" fmla="*/ 297 w 337"/>
                <a:gd name="T89" fmla="*/ 13 h 430"/>
                <a:gd name="T90" fmla="*/ 308 w 337"/>
                <a:gd name="T91" fmla="*/ 18 h 430"/>
                <a:gd name="T92" fmla="*/ 318 w 337"/>
                <a:gd name="T93" fmla="*/ 21 h 430"/>
                <a:gd name="T94" fmla="*/ 328 w 337"/>
                <a:gd name="T95" fmla="*/ 26 h 430"/>
                <a:gd name="T96" fmla="*/ 337 w 337"/>
                <a:gd name="T97" fmla="*/ 31 h 4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7"/>
                <a:gd name="T148" fmla="*/ 0 h 430"/>
                <a:gd name="T149" fmla="*/ 337 w 337"/>
                <a:gd name="T150" fmla="*/ 430 h 4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7" h="430">
                  <a:moveTo>
                    <a:pt x="337" y="31"/>
                  </a:moveTo>
                  <a:lnTo>
                    <a:pt x="320" y="56"/>
                  </a:lnTo>
                  <a:lnTo>
                    <a:pt x="302" y="83"/>
                  </a:lnTo>
                  <a:lnTo>
                    <a:pt x="284" y="109"/>
                  </a:lnTo>
                  <a:lnTo>
                    <a:pt x="267" y="135"/>
                  </a:lnTo>
                  <a:lnTo>
                    <a:pt x="251" y="160"/>
                  </a:lnTo>
                  <a:lnTo>
                    <a:pt x="235" y="186"/>
                  </a:lnTo>
                  <a:lnTo>
                    <a:pt x="217" y="212"/>
                  </a:lnTo>
                  <a:lnTo>
                    <a:pt x="201" y="237"/>
                  </a:lnTo>
                  <a:lnTo>
                    <a:pt x="183" y="261"/>
                  </a:lnTo>
                  <a:lnTo>
                    <a:pt x="166" y="287"/>
                  </a:lnTo>
                  <a:lnTo>
                    <a:pt x="148" y="311"/>
                  </a:lnTo>
                  <a:lnTo>
                    <a:pt x="130" y="335"/>
                  </a:lnTo>
                  <a:lnTo>
                    <a:pt x="113" y="359"/>
                  </a:lnTo>
                  <a:lnTo>
                    <a:pt x="93" y="383"/>
                  </a:lnTo>
                  <a:lnTo>
                    <a:pt x="73" y="407"/>
                  </a:lnTo>
                  <a:lnTo>
                    <a:pt x="52" y="430"/>
                  </a:lnTo>
                  <a:lnTo>
                    <a:pt x="47" y="425"/>
                  </a:lnTo>
                  <a:lnTo>
                    <a:pt x="41" y="420"/>
                  </a:lnTo>
                  <a:lnTo>
                    <a:pt x="34" y="417"/>
                  </a:lnTo>
                  <a:lnTo>
                    <a:pt x="28" y="412"/>
                  </a:lnTo>
                  <a:lnTo>
                    <a:pt x="21" y="409"/>
                  </a:lnTo>
                  <a:lnTo>
                    <a:pt x="15" y="406"/>
                  </a:lnTo>
                  <a:lnTo>
                    <a:pt x="7" y="403"/>
                  </a:lnTo>
                  <a:lnTo>
                    <a:pt x="0" y="399"/>
                  </a:lnTo>
                  <a:lnTo>
                    <a:pt x="18" y="375"/>
                  </a:lnTo>
                  <a:lnTo>
                    <a:pt x="36" y="350"/>
                  </a:lnTo>
                  <a:lnTo>
                    <a:pt x="52" y="326"/>
                  </a:lnTo>
                  <a:lnTo>
                    <a:pt x="68" y="302"/>
                  </a:lnTo>
                  <a:lnTo>
                    <a:pt x="84" y="276"/>
                  </a:lnTo>
                  <a:lnTo>
                    <a:pt x="100" y="252"/>
                  </a:lnTo>
                  <a:lnTo>
                    <a:pt x="114" y="226"/>
                  </a:lnTo>
                  <a:lnTo>
                    <a:pt x="130" y="202"/>
                  </a:lnTo>
                  <a:lnTo>
                    <a:pt x="145" y="176"/>
                  </a:lnTo>
                  <a:lnTo>
                    <a:pt x="161" y="151"/>
                  </a:lnTo>
                  <a:lnTo>
                    <a:pt x="175" y="127"/>
                  </a:lnTo>
                  <a:lnTo>
                    <a:pt x="191" y="101"/>
                  </a:lnTo>
                  <a:lnTo>
                    <a:pt x="207" y="75"/>
                  </a:lnTo>
                  <a:lnTo>
                    <a:pt x="223" y="50"/>
                  </a:lnTo>
                  <a:lnTo>
                    <a:pt x="239" y="26"/>
                  </a:lnTo>
                  <a:lnTo>
                    <a:pt x="257" y="0"/>
                  </a:lnTo>
                  <a:lnTo>
                    <a:pt x="267" y="3"/>
                  </a:lnTo>
                  <a:lnTo>
                    <a:pt x="278" y="6"/>
                  </a:lnTo>
                  <a:lnTo>
                    <a:pt x="288" y="10"/>
                  </a:lnTo>
                  <a:lnTo>
                    <a:pt x="297" y="13"/>
                  </a:lnTo>
                  <a:lnTo>
                    <a:pt x="308" y="18"/>
                  </a:lnTo>
                  <a:lnTo>
                    <a:pt x="318" y="21"/>
                  </a:lnTo>
                  <a:lnTo>
                    <a:pt x="328" y="26"/>
                  </a:lnTo>
                  <a:lnTo>
                    <a:pt x="337" y="31"/>
                  </a:lnTo>
                  <a:close/>
                </a:path>
              </a:pathLst>
            </a:custGeom>
            <a:solidFill>
              <a:srgbClr val="7FBFFF"/>
            </a:solidFill>
            <a:ln w="9525">
              <a:noFill/>
              <a:round/>
              <a:headEnd/>
              <a:tailEnd/>
            </a:ln>
          </p:spPr>
          <p:txBody>
            <a:bodyPr/>
            <a:lstStyle/>
            <a:p>
              <a:endParaRPr lang="ru-RU"/>
            </a:p>
          </p:txBody>
        </p:sp>
        <p:sp>
          <p:nvSpPr>
            <p:cNvPr id="27" name="Freeform 29"/>
            <p:cNvSpPr>
              <a:spLocks/>
            </p:cNvSpPr>
            <p:nvPr/>
          </p:nvSpPr>
          <p:spPr bwMode="auto">
            <a:xfrm>
              <a:off x="2042" y="1621"/>
              <a:ext cx="182" cy="295"/>
            </a:xfrm>
            <a:custGeom>
              <a:avLst/>
              <a:gdLst>
                <a:gd name="T0" fmla="*/ 0 w 182"/>
                <a:gd name="T1" fmla="*/ 295 h 295"/>
                <a:gd name="T2" fmla="*/ 10 w 182"/>
                <a:gd name="T3" fmla="*/ 266 h 295"/>
                <a:gd name="T4" fmla="*/ 26 w 182"/>
                <a:gd name="T5" fmla="*/ 233 h 295"/>
                <a:gd name="T6" fmla="*/ 47 w 182"/>
                <a:gd name="T7" fmla="*/ 197 h 295"/>
                <a:gd name="T8" fmla="*/ 71 w 182"/>
                <a:gd name="T9" fmla="*/ 157 h 295"/>
                <a:gd name="T10" fmla="*/ 98 w 182"/>
                <a:gd name="T11" fmla="*/ 117 h 295"/>
                <a:gd name="T12" fmla="*/ 125 w 182"/>
                <a:gd name="T13" fmla="*/ 77 h 295"/>
                <a:gd name="T14" fmla="*/ 154 w 182"/>
                <a:gd name="T15" fmla="*/ 39 h 295"/>
                <a:gd name="T16" fmla="*/ 182 w 182"/>
                <a:gd name="T17" fmla="*/ 0 h 295"/>
                <a:gd name="T18" fmla="*/ 167 w 182"/>
                <a:gd name="T19" fmla="*/ 43 h 295"/>
                <a:gd name="T20" fmla="*/ 148 w 182"/>
                <a:gd name="T21" fmla="*/ 83 h 295"/>
                <a:gd name="T22" fmla="*/ 125 w 182"/>
                <a:gd name="T23" fmla="*/ 122 h 295"/>
                <a:gd name="T24" fmla="*/ 103 w 182"/>
                <a:gd name="T25" fmla="*/ 157 h 295"/>
                <a:gd name="T26" fmla="*/ 77 w 182"/>
                <a:gd name="T27" fmla="*/ 191 h 295"/>
                <a:gd name="T28" fmla="*/ 52 w 182"/>
                <a:gd name="T29" fmla="*/ 226 h 295"/>
                <a:gd name="T30" fmla="*/ 26 w 182"/>
                <a:gd name="T31" fmla="*/ 260 h 295"/>
                <a:gd name="T32" fmla="*/ 0 w 182"/>
                <a:gd name="T33" fmla="*/ 295 h 2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2"/>
                <a:gd name="T52" fmla="*/ 0 h 295"/>
                <a:gd name="T53" fmla="*/ 182 w 182"/>
                <a:gd name="T54" fmla="*/ 295 h 2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2" h="295">
                  <a:moveTo>
                    <a:pt x="0" y="295"/>
                  </a:moveTo>
                  <a:lnTo>
                    <a:pt x="10" y="266"/>
                  </a:lnTo>
                  <a:lnTo>
                    <a:pt x="26" y="233"/>
                  </a:lnTo>
                  <a:lnTo>
                    <a:pt x="47" y="197"/>
                  </a:lnTo>
                  <a:lnTo>
                    <a:pt x="71" y="157"/>
                  </a:lnTo>
                  <a:lnTo>
                    <a:pt x="98" y="117"/>
                  </a:lnTo>
                  <a:lnTo>
                    <a:pt x="125" y="77"/>
                  </a:lnTo>
                  <a:lnTo>
                    <a:pt x="154" y="39"/>
                  </a:lnTo>
                  <a:lnTo>
                    <a:pt x="182" y="0"/>
                  </a:lnTo>
                  <a:lnTo>
                    <a:pt x="167" y="43"/>
                  </a:lnTo>
                  <a:lnTo>
                    <a:pt x="148" y="83"/>
                  </a:lnTo>
                  <a:lnTo>
                    <a:pt x="125" y="122"/>
                  </a:lnTo>
                  <a:lnTo>
                    <a:pt x="103" y="157"/>
                  </a:lnTo>
                  <a:lnTo>
                    <a:pt x="77" y="191"/>
                  </a:lnTo>
                  <a:lnTo>
                    <a:pt x="52" y="226"/>
                  </a:lnTo>
                  <a:lnTo>
                    <a:pt x="26" y="260"/>
                  </a:lnTo>
                  <a:lnTo>
                    <a:pt x="0" y="295"/>
                  </a:lnTo>
                  <a:close/>
                </a:path>
              </a:pathLst>
            </a:custGeom>
            <a:solidFill>
              <a:srgbClr val="FFFFFF"/>
            </a:solidFill>
            <a:ln w="9525">
              <a:noFill/>
              <a:round/>
              <a:headEnd/>
              <a:tailEnd/>
            </a:ln>
          </p:spPr>
          <p:txBody>
            <a:bodyPr/>
            <a:lstStyle/>
            <a:p>
              <a:endParaRPr lang="ru-RU"/>
            </a:p>
          </p:txBody>
        </p:sp>
        <p:sp>
          <p:nvSpPr>
            <p:cNvPr id="28" name="Freeform 30"/>
            <p:cNvSpPr>
              <a:spLocks/>
            </p:cNvSpPr>
            <p:nvPr/>
          </p:nvSpPr>
          <p:spPr bwMode="auto">
            <a:xfrm>
              <a:off x="1513" y="2213"/>
              <a:ext cx="1062" cy="311"/>
            </a:xfrm>
            <a:custGeom>
              <a:avLst/>
              <a:gdLst>
                <a:gd name="T0" fmla="*/ 1062 w 1062"/>
                <a:gd name="T1" fmla="*/ 66 h 311"/>
                <a:gd name="T2" fmla="*/ 1059 w 1062"/>
                <a:gd name="T3" fmla="*/ 75 h 311"/>
                <a:gd name="T4" fmla="*/ 1055 w 1062"/>
                <a:gd name="T5" fmla="*/ 87 h 311"/>
                <a:gd name="T6" fmla="*/ 1054 w 1062"/>
                <a:gd name="T7" fmla="*/ 96 h 311"/>
                <a:gd name="T8" fmla="*/ 1052 w 1062"/>
                <a:gd name="T9" fmla="*/ 107 h 311"/>
                <a:gd name="T10" fmla="*/ 1030 w 1062"/>
                <a:gd name="T11" fmla="*/ 123 h 311"/>
                <a:gd name="T12" fmla="*/ 1007 w 1062"/>
                <a:gd name="T13" fmla="*/ 138 h 311"/>
                <a:gd name="T14" fmla="*/ 985 w 1062"/>
                <a:gd name="T15" fmla="*/ 152 h 311"/>
                <a:gd name="T16" fmla="*/ 961 w 1062"/>
                <a:gd name="T17" fmla="*/ 167 h 311"/>
                <a:gd name="T18" fmla="*/ 938 w 1062"/>
                <a:gd name="T19" fmla="*/ 180 h 311"/>
                <a:gd name="T20" fmla="*/ 914 w 1062"/>
                <a:gd name="T21" fmla="*/ 192 h 311"/>
                <a:gd name="T22" fmla="*/ 890 w 1062"/>
                <a:gd name="T23" fmla="*/ 205 h 311"/>
                <a:gd name="T24" fmla="*/ 866 w 1062"/>
                <a:gd name="T25" fmla="*/ 216 h 311"/>
                <a:gd name="T26" fmla="*/ 840 w 1062"/>
                <a:gd name="T27" fmla="*/ 226 h 311"/>
                <a:gd name="T28" fmla="*/ 816 w 1062"/>
                <a:gd name="T29" fmla="*/ 236 h 311"/>
                <a:gd name="T30" fmla="*/ 791 w 1062"/>
                <a:gd name="T31" fmla="*/ 245 h 311"/>
                <a:gd name="T32" fmla="*/ 763 w 1062"/>
                <a:gd name="T33" fmla="*/ 252 h 311"/>
                <a:gd name="T34" fmla="*/ 738 w 1062"/>
                <a:gd name="T35" fmla="*/ 258 h 311"/>
                <a:gd name="T36" fmla="*/ 711 w 1062"/>
                <a:gd name="T37" fmla="*/ 263 h 311"/>
                <a:gd name="T38" fmla="*/ 683 w 1062"/>
                <a:gd name="T39" fmla="*/ 266 h 311"/>
                <a:gd name="T40" fmla="*/ 656 w 1062"/>
                <a:gd name="T41" fmla="*/ 268 h 311"/>
                <a:gd name="T42" fmla="*/ 634 w 1062"/>
                <a:gd name="T43" fmla="*/ 266 h 311"/>
                <a:gd name="T44" fmla="*/ 611 w 1062"/>
                <a:gd name="T45" fmla="*/ 263 h 311"/>
                <a:gd name="T46" fmla="*/ 589 w 1062"/>
                <a:gd name="T47" fmla="*/ 261 h 311"/>
                <a:gd name="T48" fmla="*/ 566 w 1062"/>
                <a:gd name="T49" fmla="*/ 261 h 311"/>
                <a:gd name="T50" fmla="*/ 544 w 1062"/>
                <a:gd name="T51" fmla="*/ 260 h 311"/>
                <a:gd name="T52" fmla="*/ 521 w 1062"/>
                <a:gd name="T53" fmla="*/ 260 h 311"/>
                <a:gd name="T54" fmla="*/ 499 w 1062"/>
                <a:gd name="T55" fmla="*/ 260 h 311"/>
                <a:gd name="T56" fmla="*/ 476 w 1062"/>
                <a:gd name="T57" fmla="*/ 260 h 311"/>
                <a:gd name="T58" fmla="*/ 454 w 1062"/>
                <a:gd name="T59" fmla="*/ 261 h 311"/>
                <a:gd name="T60" fmla="*/ 431 w 1062"/>
                <a:gd name="T61" fmla="*/ 265 h 311"/>
                <a:gd name="T62" fmla="*/ 409 w 1062"/>
                <a:gd name="T63" fmla="*/ 266 h 311"/>
                <a:gd name="T64" fmla="*/ 388 w 1062"/>
                <a:gd name="T65" fmla="*/ 269 h 311"/>
                <a:gd name="T66" fmla="*/ 366 w 1062"/>
                <a:gd name="T67" fmla="*/ 274 h 311"/>
                <a:gd name="T68" fmla="*/ 345 w 1062"/>
                <a:gd name="T69" fmla="*/ 279 h 311"/>
                <a:gd name="T70" fmla="*/ 324 w 1062"/>
                <a:gd name="T71" fmla="*/ 285 h 311"/>
                <a:gd name="T72" fmla="*/ 303 w 1062"/>
                <a:gd name="T73" fmla="*/ 292 h 311"/>
                <a:gd name="T74" fmla="*/ 277 w 1062"/>
                <a:gd name="T75" fmla="*/ 298 h 311"/>
                <a:gd name="T76" fmla="*/ 253 w 1062"/>
                <a:gd name="T77" fmla="*/ 301 h 311"/>
                <a:gd name="T78" fmla="*/ 231 w 1062"/>
                <a:gd name="T79" fmla="*/ 301 h 311"/>
                <a:gd name="T80" fmla="*/ 208 w 1062"/>
                <a:gd name="T81" fmla="*/ 301 h 311"/>
                <a:gd name="T82" fmla="*/ 186 w 1062"/>
                <a:gd name="T83" fmla="*/ 300 h 311"/>
                <a:gd name="T84" fmla="*/ 162 w 1062"/>
                <a:gd name="T85" fmla="*/ 298 h 311"/>
                <a:gd name="T86" fmla="*/ 138 w 1062"/>
                <a:gd name="T87" fmla="*/ 297 h 311"/>
                <a:gd name="T88" fmla="*/ 112 w 1062"/>
                <a:gd name="T89" fmla="*/ 297 h 311"/>
                <a:gd name="T90" fmla="*/ 99 w 1062"/>
                <a:gd name="T91" fmla="*/ 300 h 311"/>
                <a:gd name="T92" fmla="*/ 87 w 1062"/>
                <a:gd name="T93" fmla="*/ 301 h 311"/>
                <a:gd name="T94" fmla="*/ 74 w 1062"/>
                <a:gd name="T95" fmla="*/ 305 h 311"/>
                <a:gd name="T96" fmla="*/ 61 w 1062"/>
                <a:gd name="T97" fmla="*/ 306 h 311"/>
                <a:gd name="T98" fmla="*/ 46 w 1062"/>
                <a:gd name="T99" fmla="*/ 308 h 311"/>
                <a:gd name="T100" fmla="*/ 34 w 1062"/>
                <a:gd name="T101" fmla="*/ 309 h 311"/>
                <a:gd name="T102" fmla="*/ 19 w 1062"/>
                <a:gd name="T103" fmla="*/ 311 h 311"/>
                <a:gd name="T104" fmla="*/ 5 w 1062"/>
                <a:gd name="T105" fmla="*/ 311 h 311"/>
                <a:gd name="T106" fmla="*/ 3 w 1062"/>
                <a:gd name="T107" fmla="*/ 306 h 311"/>
                <a:gd name="T108" fmla="*/ 2 w 1062"/>
                <a:gd name="T109" fmla="*/ 303 h 311"/>
                <a:gd name="T110" fmla="*/ 0 w 1062"/>
                <a:gd name="T111" fmla="*/ 298 h 311"/>
                <a:gd name="T112" fmla="*/ 0 w 1062"/>
                <a:gd name="T113" fmla="*/ 295 h 311"/>
                <a:gd name="T114" fmla="*/ 175 w 1062"/>
                <a:gd name="T115" fmla="*/ 207 h 311"/>
                <a:gd name="T116" fmla="*/ 719 w 1062"/>
                <a:gd name="T117" fmla="*/ 66 h 311"/>
                <a:gd name="T118" fmla="*/ 959 w 1062"/>
                <a:gd name="T119" fmla="*/ 0 h 311"/>
                <a:gd name="T120" fmla="*/ 1062 w 1062"/>
                <a:gd name="T121" fmla="*/ 66 h 3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62"/>
                <a:gd name="T184" fmla="*/ 0 h 311"/>
                <a:gd name="T185" fmla="*/ 1062 w 1062"/>
                <a:gd name="T186" fmla="*/ 311 h 3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62" h="311">
                  <a:moveTo>
                    <a:pt x="1062" y="66"/>
                  </a:moveTo>
                  <a:lnTo>
                    <a:pt x="1059" y="75"/>
                  </a:lnTo>
                  <a:lnTo>
                    <a:pt x="1055" y="87"/>
                  </a:lnTo>
                  <a:lnTo>
                    <a:pt x="1054" y="96"/>
                  </a:lnTo>
                  <a:lnTo>
                    <a:pt x="1052" y="107"/>
                  </a:lnTo>
                  <a:lnTo>
                    <a:pt x="1030" y="123"/>
                  </a:lnTo>
                  <a:lnTo>
                    <a:pt x="1007" y="138"/>
                  </a:lnTo>
                  <a:lnTo>
                    <a:pt x="985" y="152"/>
                  </a:lnTo>
                  <a:lnTo>
                    <a:pt x="961" y="167"/>
                  </a:lnTo>
                  <a:lnTo>
                    <a:pt x="938" y="180"/>
                  </a:lnTo>
                  <a:lnTo>
                    <a:pt x="914" y="192"/>
                  </a:lnTo>
                  <a:lnTo>
                    <a:pt x="890" y="205"/>
                  </a:lnTo>
                  <a:lnTo>
                    <a:pt x="866" y="216"/>
                  </a:lnTo>
                  <a:lnTo>
                    <a:pt x="840" y="226"/>
                  </a:lnTo>
                  <a:lnTo>
                    <a:pt x="816" y="236"/>
                  </a:lnTo>
                  <a:lnTo>
                    <a:pt x="791" y="245"/>
                  </a:lnTo>
                  <a:lnTo>
                    <a:pt x="763" y="252"/>
                  </a:lnTo>
                  <a:lnTo>
                    <a:pt x="738" y="258"/>
                  </a:lnTo>
                  <a:lnTo>
                    <a:pt x="711" y="263"/>
                  </a:lnTo>
                  <a:lnTo>
                    <a:pt x="683" y="266"/>
                  </a:lnTo>
                  <a:lnTo>
                    <a:pt x="656" y="268"/>
                  </a:lnTo>
                  <a:lnTo>
                    <a:pt x="634" y="266"/>
                  </a:lnTo>
                  <a:lnTo>
                    <a:pt x="611" y="263"/>
                  </a:lnTo>
                  <a:lnTo>
                    <a:pt x="589" y="261"/>
                  </a:lnTo>
                  <a:lnTo>
                    <a:pt x="566" y="261"/>
                  </a:lnTo>
                  <a:lnTo>
                    <a:pt x="544" y="260"/>
                  </a:lnTo>
                  <a:lnTo>
                    <a:pt x="521" y="260"/>
                  </a:lnTo>
                  <a:lnTo>
                    <a:pt x="499" y="260"/>
                  </a:lnTo>
                  <a:lnTo>
                    <a:pt x="476" y="260"/>
                  </a:lnTo>
                  <a:lnTo>
                    <a:pt x="454" y="261"/>
                  </a:lnTo>
                  <a:lnTo>
                    <a:pt x="431" y="265"/>
                  </a:lnTo>
                  <a:lnTo>
                    <a:pt x="409" y="266"/>
                  </a:lnTo>
                  <a:lnTo>
                    <a:pt x="388" y="269"/>
                  </a:lnTo>
                  <a:lnTo>
                    <a:pt x="366" y="274"/>
                  </a:lnTo>
                  <a:lnTo>
                    <a:pt x="345" y="279"/>
                  </a:lnTo>
                  <a:lnTo>
                    <a:pt x="324" y="285"/>
                  </a:lnTo>
                  <a:lnTo>
                    <a:pt x="303" y="292"/>
                  </a:lnTo>
                  <a:lnTo>
                    <a:pt x="277" y="298"/>
                  </a:lnTo>
                  <a:lnTo>
                    <a:pt x="253" y="301"/>
                  </a:lnTo>
                  <a:lnTo>
                    <a:pt x="231" y="301"/>
                  </a:lnTo>
                  <a:lnTo>
                    <a:pt x="208" y="301"/>
                  </a:lnTo>
                  <a:lnTo>
                    <a:pt x="186" y="300"/>
                  </a:lnTo>
                  <a:lnTo>
                    <a:pt x="162" y="298"/>
                  </a:lnTo>
                  <a:lnTo>
                    <a:pt x="138" y="297"/>
                  </a:lnTo>
                  <a:lnTo>
                    <a:pt x="112" y="297"/>
                  </a:lnTo>
                  <a:lnTo>
                    <a:pt x="99" y="300"/>
                  </a:lnTo>
                  <a:lnTo>
                    <a:pt x="87" y="301"/>
                  </a:lnTo>
                  <a:lnTo>
                    <a:pt x="74" y="305"/>
                  </a:lnTo>
                  <a:lnTo>
                    <a:pt x="61" y="306"/>
                  </a:lnTo>
                  <a:lnTo>
                    <a:pt x="46" y="308"/>
                  </a:lnTo>
                  <a:lnTo>
                    <a:pt x="34" y="309"/>
                  </a:lnTo>
                  <a:lnTo>
                    <a:pt x="19" y="311"/>
                  </a:lnTo>
                  <a:lnTo>
                    <a:pt x="5" y="311"/>
                  </a:lnTo>
                  <a:lnTo>
                    <a:pt x="3" y="306"/>
                  </a:lnTo>
                  <a:lnTo>
                    <a:pt x="2" y="303"/>
                  </a:lnTo>
                  <a:lnTo>
                    <a:pt x="0" y="298"/>
                  </a:lnTo>
                  <a:lnTo>
                    <a:pt x="0" y="295"/>
                  </a:lnTo>
                  <a:lnTo>
                    <a:pt x="175" y="207"/>
                  </a:lnTo>
                  <a:lnTo>
                    <a:pt x="719" y="66"/>
                  </a:lnTo>
                  <a:lnTo>
                    <a:pt x="959" y="0"/>
                  </a:lnTo>
                  <a:lnTo>
                    <a:pt x="1062" y="66"/>
                  </a:lnTo>
                  <a:close/>
                </a:path>
              </a:pathLst>
            </a:custGeom>
            <a:solidFill>
              <a:srgbClr val="7FBFFF"/>
            </a:solidFill>
            <a:ln w="9525">
              <a:noFill/>
              <a:round/>
              <a:headEnd/>
              <a:tailEnd/>
            </a:ln>
          </p:spPr>
          <p:txBody>
            <a:bodyPr/>
            <a:lstStyle/>
            <a:p>
              <a:endParaRPr lang="ru-RU"/>
            </a:p>
          </p:txBody>
        </p:sp>
        <p:sp>
          <p:nvSpPr>
            <p:cNvPr id="29" name="Freeform 31"/>
            <p:cNvSpPr>
              <a:spLocks/>
            </p:cNvSpPr>
            <p:nvPr/>
          </p:nvSpPr>
          <p:spPr bwMode="auto">
            <a:xfrm>
              <a:off x="1513" y="1937"/>
              <a:ext cx="1152" cy="571"/>
            </a:xfrm>
            <a:custGeom>
              <a:avLst/>
              <a:gdLst>
                <a:gd name="T0" fmla="*/ 1070 w 1152"/>
                <a:gd name="T1" fmla="*/ 318 h 571"/>
                <a:gd name="T2" fmla="*/ 1089 w 1152"/>
                <a:gd name="T3" fmla="*/ 269 h 571"/>
                <a:gd name="T4" fmla="*/ 1113 w 1152"/>
                <a:gd name="T5" fmla="*/ 225 h 571"/>
                <a:gd name="T6" fmla="*/ 1139 w 1152"/>
                <a:gd name="T7" fmla="*/ 180 h 571"/>
                <a:gd name="T8" fmla="*/ 1116 w 1152"/>
                <a:gd name="T9" fmla="*/ 149 h 571"/>
                <a:gd name="T10" fmla="*/ 1047 w 1152"/>
                <a:gd name="T11" fmla="*/ 130 h 571"/>
                <a:gd name="T12" fmla="*/ 978 w 1152"/>
                <a:gd name="T13" fmla="*/ 109 h 571"/>
                <a:gd name="T14" fmla="*/ 909 w 1152"/>
                <a:gd name="T15" fmla="*/ 88 h 571"/>
                <a:gd name="T16" fmla="*/ 840 w 1152"/>
                <a:gd name="T17" fmla="*/ 66 h 571"/>
                <a:gd name="T18" fmla="*/ 771 w 1152"/>
                <a:gd name="T19" fmla="*/ 43 h 571"/>
                <a:gd name="T20" fmla="*/ 703 w 1152"/>
                <a:gd name="T21" fmla="*/ 24 h 571"/>
                <a:gd name="T22" fmla="*/ 635 w 1152"/>
                <a:gd name="T23" fmla="*/ 6 h 571"/>
                <a:gd name="T24" fmla="*/ 587 w 1152"/>
                <a:gd name="T25" fmla="*/ 14 h 571"/>
                <a:gd name="T26" fmla="*/ 555 w 1152"/>
                <a:gd name="T27" fmla="*/ 32 h 571"/>
                <a:gd name="T28" fmla="*/ 520 w 1152"/>
                <a:gd name="T29" fmla="*/ 40 h 571"/>
                <a:gd name="T30" fmla="*/ 481 w 1152"/>
                <a:gd name="T31" fmla="*/ 47 h 571"/>
                <a:gd name="T32" fmla="*/ 443 w 1152"/>
                <a:gd name="T33" fmla="*/ 77 h 571"/>
                <a:gd name="T34" fmla="*/ 401 w 1152"/>
                <a:gd name="T35" fmla="*/ 127 h 571"/>
                <a:gd name="T36" fmla="*/ 358 w 1152"/>
                <a:gd name="T37" fmla="*/ 176 h 571"/>
                <a:gd name="T38" fmla="*/ 318 w 1152"/>
                <a:gd name="T39" fmla="*/ 231 h 571"/>
                <a:gd name="T40" fmla="*/ 318 w 1152"/>
                <a:gd name="T41" fmla="*/ 265 h 571"/>
                <a:gd name="T42" fmla="*/ 356 w 1152"/>
                <a:gd name="T43" fmla="*/ 261 h 571"/>
                <a:gd name="T44" fmla="*/ 390 w 1152"/>
                <a:gd name="T45" fmla="*/ 257 h 571"/>
                <a:gd name="T46" fmla="*/ 415 w 1152"/>
                <a:gd name="T47" fmla="*/ 268 h 571"/>
                <a:gd name="T48" fmla="*/ 401 w 1152"/>
                <a:gd name="T49" fmla="*/ 308 h 571"/>
                <a:gd name="T50" fmla="*/ 356 w 1152"/>
                <a:gd name="T51" fmla="*/ 342 h 571"/>
                <a:gd name="T52" fmla="*/ 308 w 1152"/>
                <a:gd name="T53" fmla="*/ 369 h 571"/>
                <a:gd name="T54" fmla="*/ 261 w 1152"/>
                <a:gd name="T55" fmla="*/ 395 h 571"/>
                <a:gd name="T56" fmla="*/ 215 w 1152"/>
                <a:gd name="T57" fmla="*/ 425 h 571"/>
                <a:gd name="T58" fmla="*/ 165 w 1152"/>
                <a:gd name="T59" fmla="*/ 441 h 571"/>
                <a:gd name="T60" fmla="*/ 115 w 1152"/>
                <a:gd name="T61" fmla="*/ 454 h 571"/>
                <a:gd name="T62" fmla="*/ 67 w 1152"/>
                <a:gd name="T63" fmla="*/ 475 h 571"/>
                <a:gd name="T64" fmla="*/ 40 w 1152"/>
                <a:gd name="T65" fmla="*/ 502 h 571"/>
                <a:gd name="T66" fmla="*/ 24 w 1152"/>
                <a:gd name="T67" fmla="*/ 520 h 571"/>
                <a:gd name="T68" fmla="*/ 8 w 1152"/>
                <a:gd name="T69" fmla="*/ 539 h 571"/>
                <a:gd name="T70" fmla="*/ 0 w 1152"/>
                <a:gd name="T71" fmla="*/ 560 h 571"/>
                <a:gd name="T72" fmla="*/ 10 w 1152"/>
                <a:gd name="T73" fmla="*/ 569 h 571"/>
                <a:gd name="T74" fmla="*/ 67 w 1152"/>
                <a:gd name="T75" fmla="*/ 565 h 571"/>
                <a:gd name="T76" fmla="*/ 148 w 1152"/>
                <a:gd name="T77" fmla="*/ 557 h 571"/>
                <a:gd name="T78" fmla="*/ 216 w 1152"/>
                <a:gd name="T79" fmla="*/ 550 h 571"/>
                <a:gd name="T80" fmla="*/ 250 w 1152"/>
                <a:gd name="T81" fmla="*/ 544 h 571"/>
                <a:gd name="T82" fmla="*/ 297 w 1152"/>
                <a:gd name="T83" fmla="*/ 523 h 571"/>
                <a:gd name="T84" fmla="*/ 353 w 1152"/>
                <a:gd name="T85" fmla="*/ 494 h 571"/>
                <a:gd name="T86" fmla="*/ 411 w 1152"/>
                <a:gd name="T87" fmla="*/ 468 h 571"/>
                <a:gd name="T88" fmla="*/ 451 w 1152"/>
                <a:gd name="T89" fmla="*/ 457 h 571"/>
                <a:gd name="T90" fmla="*/ 489 w 1152"/>
                <a:gd name="T91" fmla="*/ 452 h 571"/>
                <a:gd name="T92" fmla="*/ 536 w 1152"/>
                <a:gd name="T93" fmla="*/ 449 h 571"/>
                <a:gd name="T94" fmla="*/ 590 w 1152"/>
                <a:gd name="T95" fmla="*/ 448 h 571"/>
                <a:gd name="T96" fmla="*/ 646 w 1152"/>
                <a:gd name="T97" fmla="*/ 446 h 571"/>
                <a:gd name="T98" fmla="*/ 699 w 1152"/>
                <a:gd name="T99" fmla="*/ 446 h 571"/>
                <a:gd name="T100" fmla="*/ 746 w 1152"/>
                <a:gd name="T101" fmla="*/ 443 h 571"/>
                <a:gd name="T102" fmla="*/ 783 w 1152"/>
                <a:gd name="T103" fmla="*/ 440 h 571"/>
                <a:gd name="T104" fmla="*/ 810 w 1152"/>
                <a:gd name="T105" fmla="*/ 435 h 571"/>
                <a:gd name="T106" fmla="*/ 844 w 1152"/>
                <a:gd name="T107" fmla="*/ 423 h 571"/>
                <a:gd name="T108" fmla="*/ 885 w 1152"/>
                <a:gd name="T109" fmla="*/ 411 h 571"/>
                <a:gd name="T110" fmla="*/ 930 w 1152"/>
                <a:gd name="T111" fmla="*/ 393 h 571"/>
                <a:gd name="T112" fmla="*/ 974 w 1152"/>
                <a:gd name="T113" fmla="*/ 377 h 571"/>
                <a:gd name="T114" fmla="*/ 1012 w 1152"/>
                <a:gd name="T115" fmla="*/ 361 h 571"/>
                <a:gd name="T116" fmla="*/ 1043 w 1152"/>
                <a:gd name="T117" fmla="*/ 350 h 571"/>
                <a:gd name="T118" fmla="*/ 1060 w 1152"/>
                <a:gd name="T119" fmla="*/ 343 h 5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52"/>
                <a:gd name="T181" fmla="*/ 0 h 571"/>
                <a:gd name="T182" fmla="*/ 1152 w 1152"/>
                <a:gd name="T183" fmla="*/ 571 h 57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52" h="571">
                  <a:moveTo>
                    <a:pt x="1062" y="342"/>
                  </a:moveTo>
                  <a:lnTo>
                    <a:pt x="1070" y="318"/>
                  </a:lnTo>
                  <a:lnTo>
                    <a:pt x="1079" y="294"/>
                  </a:lnTo>
                  <a:lnTo>
                    <a:pt x="1089" y="269"/>
                  </a:lnTo>
                  <a:lnTo>
                    <a:pt x="1100" y="247"/>
                  </a:lnTo>
                  <a:lnTo>
                    <a:pt x="1113" y="225"/>
                  </a:lnTo>
                  <a:lnTo>
                    <a:pt x="1126" y="202"/>
                  </a:lnTo>
                  <a:lnTo>
                    <a:pt x="1139" y="180"/>
                  </a:lnTo>
                  <a:lnTo>
                    <a:pt x="1152" y="157"/>
                  </a:lnTo>
                  <a:lnTo>
                    <a:pt x="1116" y="149"/>
                  </a:lnTo>
                  <a:lnTo>
                    <a:pt x="1081" y="140"/>
                  </a:lnTo>
                  <a:lnTo>
                    <a:pt x="1047" y="130"/>
                  </a:lnTo>
                  <a:lnTo>
                    <a:pt x="1012" y="120"/>
                  </a:lnTo>
                  <a:lnTo>
                    <a:pt x="978" y="109"/>
                  </a:lnTo>
                  <a:lnTo>
                    <a:pt x="943" y="99"/>
                  </a:lnTo>
                  <a:lnTo>
                    <a:pt x="909" y="88"/>
                  </a:lnTo>
                  <a:lnTo>
                    <a:pt x="874" y="75"/>
                  </a:lnTo>
                  <a:lnTo>
                    <a:pt x="840" y="66"/>
                  </a:lnTo>
                  <a:lnTo>
                    <a:pt x="807" y="55"/>
                  </a:lnTo>
                  <a:lnTo>
                    <a:pt x="771" y="43"/>
                  </a:lnTo>
                  <a:lnTo>
                    <a:pt x="738" y="34"/>
                  </a:lnTo>
                  <a:lnTo>
                    <a:pt x="703" y="24"/>
                  </a:lnTo>
                  <a:lnTo>
                    <a:pt x="669" y="14"/>
                  </a:lnTo>
                  <a:lnTo>
                    <a:pt x="635" y="6"/>
                  </a:lnTo>
                  <a:lnTo>
                    <a:pt x="600" y="0"/>
                  </a:lnTo>
                  <a:lnTo>
                    <a:pt x="587" y="14"/>
                  </a:lnTo>
                  <a:lnTo>
                    <a:pt x="573" y="24"/>
                  </a:lnTo>
                  <a:lnTo>
                    <a:pt x="555" y="32"/>
                  </a:lnTo>
                  <a:lnTo>
                    <a:pt x="537" y="37"/>
                  </a:lnTo>
                  <a:lnTo>
                    <a:pt x="520" y="40"/>
                  </a:lnTo>
                  <a:lnTo>
                    <a:pt x="500" y="43"/>
                  </a:lnTo>
                  <a:lnTo>
                    <a:pt x="481" y="47"/>
                  </a:lnTo>
                  <a:lnTo>
                    <a:pt x="464" y="50"/>
                  </a:lnTo>
                  <a:lnTo>
                    <a:pt x="443" y="77"/>
                  </a:lnTo>
                  <a:lnTo>
                    <a:pt x="422" y="103"/>
                  </a:lnTo>
                  <a:lnTo>
                    <a:pt x="401" y="127"/>
                  </a:lnTo>
                  <a:lnTo>
                    <a:pt x="379" y="152"/>
                  </a:lnTo>
                  <a:lnTo>
                    <a:pt x="358" y="176"/>
                  </a:lnTo>
                  <a:lnTo>
                    <a:pt x="337" y="202"/>
                  </a:lnTo>
                  <a:lnTo>
                    <a:pt x="318" y="231"/>
                  </a:lnTo>
                  <a:lnTo>
                    <a:pt x="302" y="260"/>
                  </a:lnTo>
                  <a:lnTo>
                    <a:pt x="318" y="265"/>
                  </a:lnTo>
                  <a:lnTo>
                    <a:pt x="337" y="265"/>
                  </a:lnTo>
                  <a:lnTo>
                    <a:pt x="356" y="261"/>
                  </a:lnTo>
                  <a:lnTo>
                    <a:pt x="374" y="258"/>
                  </a:lnTo>
                  <a:lnTo>
                    <a:pt x="390" y="257"/>
                  </a:lnTo>
                  <a:lnTo>
                    <a:pt x="404" y="258"/>
                  </a:lnTo>
                  <a:lnTo>
                    <a:pt x="415" y="268"/>
                  </a:lnTo>
                  <a:lnTo>
                    <a:pt x="422" y="287"/>
                  </a:lnTo>
                  <a:lnTo>
                    <a:pt x="401" y="308"/>
                  </a:lnTo>
                  <a:lnTo>
                    <a:pt x="380" y="326"/>
                  </a:lnTo>
                  <a:lnTo>
                    <a:pt x="356" y="342"/>
                  </a:lnTo>
                  <a:lnTo>
                    <a:pt x="334" y="355"/>
                  </a:lnTo>
                  <a:lnTo>
                    <a:pt x="308" y="369"/>
                  </a:lnTo>
                  <a:lnTo>
                    <a:pt x="285" y="382"/>
                  </a:lnTo>
                  <a:lnTo>
                    <a:pt x="261" y="395"/>
                  </a:lnTo>
                  <a:lnTo>
                    <a:pt x="239" y="411"/>
                  </a:lnTo>
                  <a:lnTo>
                    <a:pt x="215" y="425"/>
                  </a:lnTo>
                  <a:lnTo>
                    <a:pt x="191" y="433"/>
                  </a:lnTo>
                  <a:lnTo>
                    <a:pt x="165" y="441"/>
                  </a:lnTo>
                  <a:lnTo>
                    <a:pt x="141" y="446"/>
                  </a:lnTo>
                  <a:lnTo>
                    <a:pt x="115" y="454"/>
                  </a:lnTo>
                  <a:lnTo>
                    <a:pt x="91" y="462"/>
                  </a:lnTo>
                  <a:lnTo>
                    <a:pt x="67" y="475"/>
                  </a:lnTo>
                  <a:lnTo>
                    <a:pt x="46" y="492"/>
                  </a:lnTo>
                  <a:lnTo>
                    <a:pt x="40" y="502"/>
                  </a:lnTo>
                  <a:lnTo>
                    <a:pt x="32" y="510"/>
                  </a:lnTo>
                  <a:lnTo>
                    <a:pt x="24" y="520"/>
                  </a:lnTo>
                  <a:lnTo>
                    <a:pt x="16" y="529"/>
                  </a:lnTo>
                  <a:lnTo>
                    <a:pt x="8" y="539"/>
                  </a:lnTo>
                  <a:lnTo>
                    <a:pt x="3" y="549"/>
                  </a:lnTo>
                  <a:lnTo>
                    <a:pt x="0" y="560"/>
                  </a:lnTo>
                  <a:lnTo>
                    <a:pt x="0" y="571"/>
                  </a:lnTo>
                  <a:lnTo>
                    <a:pt x="10" y="569"/>
                  </a:lnTo>
                  <a:lnTo>
                    <a:pt x="32" y="568"/>
                  </a:lnTo>
                  <a:lnTo>
                    <a:pt x="67" y="565"/>
                  </a:lnTo>
                  <a:lnTo>
                    <a:pt x="106" y="561"/>
                  </a:lnTo>
                  <a:lnTo>
                    <a:pt x="148" y="557"/>
                  </a:lnTo>
                  <a:lnTo>
                    <a:pt x="186" y="553"/>
                  </a:lnTo>
                  <a:lnTo>
                    <a:pt x="216" y="550"/>
                  </a:lnTo>
                  <a:lnTo>
                    <a:pt x="236" y="549"/>
                  </a:lnTo>
                  <a:lnTo>
                    <a:pt x="250" y="544"/>
                  </a:lnTo>
                  <a:lnTo>
                    <a:pt x="271" y="536"/>
                  </a:lnTo>
                  <a:lnTo>
                    <a:pt x="297" y="523"/>
                  </a:lnTo>
                  <a:lnTo>
                    <a:pt x="324" y="508"/>
                  </a:lnTo>
                  <a:lnTo>
                    <a:pt x="353" y="494"/>
                  </a:lnTo>
                  <a:lnTo>
                    <a:pt x="382" y="481"/>
                  </a:lnTo>
                  <a:lnTo>
                    <a:pt x="411" y="468"/>
                  </a:lnTo>
                  <a:lnTo>
                    <a:pt x="436" y="460"/>
                  </a:lnTo>
                  <a:lnTo>
                    <a:pt x="451" y="457"/>
                  </a:lnTo>
                  <a:lnTo>
                    <a:pt x="468" y="456"/>
                  </a:lnTo>
                  <a:lnTo>
                    <a:pt x="489" y="452"/>
                  </a:lnTo>
                  <a:lnTo>
                    <a:pt x="512" y="451"/>
                  </a:lnTo>
                  <a:lnTo>
                    <a:pt x="536" y="449"/>
                  </a:lnTo>
                  <a:lnTo>
                    <a:pt x="563" y="449"/>
                  </a:lnTo>
                  <a:lnTo>
                    <a:pt x="590" y="448"/>
                  </a:lnTo>
                  <a:lnTo>
                    <a:pt x="618" y="448"/>
                  </a:lnTo>
                  <a:lnTo>
                    <a:pt x="646" y="446"/>
                  </a:lnTo>
                  <a:lnTo>
                    <a:pt x="672" y="446"/>
                  </a:lnTo>
                  <a:lnTo>
                    <a:pt x="699" y="446"/>
                  </a:lnTo>
                  <a:lnTo>
                    <a:pt x="723" y="444"/>
                  </a:lnTo>
                  <a:lnTo>
                    <a:pt x="746" y="443"/>
                  </a:lnTo>
                  <a:lnTo>
                    <a:pt x="767" y="441"/>
                  </a:lnTo>
                  <a:lnTo>
                    <a:pt x="783" y="440"/>
                  </a:lnTo>
                  <a:lnTo>
                    <a:pt x="797" y="438"/>
                  </a:lnTo>
                  <a:lnTo>
                    <a:pt x="810" y="435"/>
                  </a:lnTo>
                  <a:lnTo>
                    <a:pt x="826" y="430"/>
                  </a:lnTo>
                  <a:lnTo>
                    <a:pt x="844" y="423"/>
                  </a:lnTo>
                  <a:lnTo>
                    <a:pt x="865" y="417"/>
                  </a:lnTo>
                  <a:lnTo>
                    <a:pt x="885" y="411"/>
                  </a:lnTo>
                  <a:lnTo>
                    <a:pt x="908" y="401"/>
                  </a:lnTo>
                  <a:lnTo>
                    <a:pt x="930" y="393"/>
                  </a:lnTo>
                  <a:lnTo>
                    <a:pt x="953" y="385"/>
                  </a:lnTo>
                  <a:lnTo>
                    <a:pt x="974" y="377"/>
                  </a:lnTo>
                  <a:lnTo>
                    <a:pt x="994" y="369"/>
                  </a:lnTo>
                  <a:lnTo>
                    <a:pt x="1012" y="361"/>
                  </a:lnTo>
                  <a:lnTo>
                    <a:pt x="1030" y="355"/>
                  </a:lnTo>
                  <a:lnTo>
                    <a:pt x="1043" y="350"/>
                  </a:lnTo>
                  <a:lnTo>
                    <a:pt x="1052" y="345"/>
                  </a:lnTo>
                  <a:lnTo>
                    <a:pt x="1060" y="343"/>
                  </a:lnTo>
                  <a:lnTo>
                    <a:pt x="1062" y="342"/>
                  </a:lnTo>
                  <a:close/>
                </a:path>
              </a:pathLst>
            </a:custGeom>
            <a:solidFill>
              <a:srgbClr val="FFFFFF"/>
            </a:solidFill>
            <a:ln w="9525">
              <a:noFill/>
              <a:round/>
              <a:headEnd/>
              <a:tailEnd/>
            </a:ln>
          </p:spPr>
          <p:txBody>
            <a:bodyPr/>
            <a:lstStyle/>
            <a:p>
              <a:endParaRPr lang="ru-RU"/>
            </a:p>
          </p:txBody>
        </p:sp>
        <p:sp>
          <p:nvSpPr>
            <p:cNvPr id="30" name="Freeform 32"/>
            <p:cNvSpPr>
              <a:spLocks/>
            </p:cNvSpPr>
            <p:nvPr/>
          </p:nvSpPr>
          <p:spPr bwMode="auto">
            <a:xfrm>
              <a:off x="1566" y="1987"/>
              <a:ext cx="334" cy="398"/>
            </a:xfrm>
            <a:custGeom>
              <a:avLst/>
              <a:gdLst>
                <a:gd name="T0" fmla="*/ 334 w 334"/>
                <a:gd name="T1" fmla="*/ 21 h 398"/>
                <a:gd name="T2" fmla="*/ 314 w 334"/>
                <a:gd name="T3" fmla="*/ 48 h 398"/>
                <a:gd name="T4" fmla="*/ 295 w 334"/>
                <a:gd name="T5" fmla="*/ 77 h 398"/>
                <a:gd name="T6" fmla="*/ 274 w 334"/>
                <a:gd name="T7" fmla="*/ 106 h 398"/>
                <a:gd name="T8" fmla="*/ 255 w 334"/>
                <a:gd name="T9" fmla="*/ 134 h 398"/>
                <a:gd name="T10" fmla="*/ 234 w 334"/>
                <a:gd name="T11" fmla="*/ 163 h 398"/>
                <a:gd name="T12" fmla="*/ 213 w 334"/>
                <a:gd name="T13" fmla="*/ 194 h 398"/>
                <a:gd name="T14" fmla="*/ 194 w 334"/>
                <a:gd name="T15" fmla="*/ 221 h 398"/>
                <a:gd name="T16" fmla="*/ 173 w 334"/>
                <a:gd name="T17" fmla="*/ 250 h 398"/>
                <a:gd name="T18" fmla="*/ 163 w 334"/>
                <a:gd name="T19" fmla="*/ 261 h 398"/>
                <a:gd name="T20" fmla="*/ 154 w 334"/>
                <a:gd name="T21" fmla="*/ 274 h 398"/>
                <a:gd name="T22" fmla="*/ 144 w 334"/>
                <a:gd name="T23" fmla="*/ 288 h 398"/>
                <a:gd name="T24" fmla="*/ 136 w 334"/>
                <a:gd name="T25" fmla="*/ 301 h 398"/>
                <a:gd name="T26" fmla="*/ 127 w 334"/>
                <a:gd name="T27" fmla="*/ 314 h 398"/>
                <a:gd name="T28" fmla="*/ 117 w 334"/>
                <a:gd name="T29" fmla="*/ 327 h 398"/>
                <a:gd name="T30" fmla="*/ 106 w 334"/>
                <a:gd name="T31" fmla="*/ 340 h 398"/>
                <a:gd name="T32" fmla="*/ 95 w 334"/>
                <a:gd name="T33" fmla="*/ 351 h 398"/>
                <a:gd name="T34" fmla="*/ 83 w 334"/>
                <a:gd name="T35" fmla="*/ 359 h 398"/>
                <a:gd name="T36" fmla="*/ 70 w 334"/>
                <a:gd name="T37" fmla="*/ 364 h 398"/>
                <a:gd name="T38" fmla="*/ 59 w 334"/>
                <a:gd name="T39" fmla="*/ 369 h 398"/>
                <a:gd name="T40" fmla="*/ 46 w 334"/>
                <a:gd name="T41" fmla="*/ 372 h 398"/>
                <a:gd name="T42" fmla="*/ 34 w 334"/>
                <a:gd name="T43" fmla="*/ 377 h 398"/>
                <a:gd name="T44" fmla="*/ 21 w 334"/>
                <a:gd name="T45" fmla="*/ 381 h 398"/>
                <a:gd name="T46" fmla="*/ 10 w 334"/>
                <a:gd name="T47" fmla="*/ 388 h 398"/>
                <a:gd name="T48" fmla="*/ 0 w 334"/>
                <a:gd name="T49" fmla="*/ 398 h 398"/>
                <a:gd name="T50" fmla="*/ 16 w 334"/>
                <a:gd name="T51" fmla="*/ 372 h 398"/>
                <a:gd name="T52" fmla="*/ 32 w 334"/>
                <a:gd name="T53" fmla="*/ 346 h 398"/>
                <a:gd name="T54" fmla="*/ 48 w 334"/>
                <a:gd name="T55" fmla="*/ 321 h 398"/>
                <a:gd name="T56" fmla="*/ 66 w 334"/>
                <a:gd name="T57" fmla="*/ 295 h 398"/>
                <a:gd name="T58" fmla="*/ 83 w 334"/>
                <a:gd name="T59" fmla="*/ 271 h 398"/>
                <a:gd name="T60" fmla="*/ 101 w 334"/>
                <a:gd name="T61" fmla="*/ 245 h 398"/>
                <a:gd name="T62" fmla="*/ 119 w 334"/>
                <a:gd name="T63" fmla="*/ 221 h 398"/>
                <a:gd name="T64" fmla="*/ 136 w 334"/>
                <a:gd name="T65" fmla="*/ 195 h 398"/>
                <a:gd name="T66" fmla="*/ 154 w 334"/>
                <a:gd name="T67" fmla="*/ 171 h 398"/>
                <a:gd name="T68" fmla="*/ 172 w 334"/>
                <a:gd name="T69" fmla="*/ 146 h 398"/>
                <a:gd name="T70" fmla="*/ 189 w 334"/>
                <a:gd name="T71" fmla="*/ 122 h 398"/>
                <a:gd name="T72" fmla="*/ 208 w 334"/>
                <a:gd name="T73" fmla="*/ 98 h 398"/>
                <a:gd name="T74" fmla="*/ 226 w 334"/>
                <a:gd name="T75" fmla="*/ 74 h 398"/>
                <a:gd name="T76" fmla="*/ 244 w 334"/>
                <a:gd name="T77" fmla="*/ 48 h 398"/>
                <a:gd name="T78" fmla="*/ 261 w 334"/>
                <a:gd name="T79" fmla="*/ 24 h 398"/>
                <a:gd name="T80" fmla="*/ 279 w 334"/>
                <a:gd name="T81" fmla="*/ 0 h 398"/>
                <a:gd name="T82" fmla="*/ 334 w 334"/>
                <a:gd name="T83" fmla="*/ 21 h 3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4"/>
                <a:gd name="T127" fmla="*/ 0 h 398"/>
                <a:gd name="T128" fmla="*/ 334 w 334"/>
                <a:gd name="T129" fmla="*/ 398 h 3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4" h="398">
                  <a:moveTo>
                    <a:pt x="334" y="21"/>
                  </a:moveTo>
                  <a:lnTo>
                    <a:pt x="314" y="48"/>
                  </a:lnTo>
                  <a:lnTo>
                    <a:pt x="295" y="77"/>
                  </a:lnTo>
                  <a:lnTo>
                    <a:pt x="274" y="106"/>
                  </a:lnTo>
                  <a:lnTo>
                    <a:pt x="255" y="134"/>
                  </a:lnTo>
                  <a:lnTo>
                    <a:pt x="234" y="163"/>
                  </a:lnTo>
                  <a:lnTo>
                    <a:pt x="213" y="194"/>
                  </a:lnTo>
                  <a:lnTo>
                    <a:pt x="194" y="221"/>
                  </a:lnTo>
                  <a:lnTo>
                    <a:pt x="173" y="250"/>
                  </a:lnTo>
                  <a:lnTo>
                    <a:pt x="163" y="261"/>
                  </a:lnTo>
                  <a:lnTo>
                    <a:pt x="154" y="274"/>
                  </a:lnTo>
                  <a:lnTo>
                    <a:pt x="144" y="288"/>
                  </a:lnTo>
                  <a:lnTo>
                    <a:pt x="136" y="301"/>
                  </a:lnTo>
                  <a:lnTo>
                    <a:pt x="127" y="314"/>
                  </a:lnTo>
                  <a:lnTo>
                    <a:pt x="117" y="327"/>
                  </a:lnTo>
                  <a:lnTo>
                    <a:pt x="106" y="340"/>
                  </a:lnTo>
                  <a:lnTo>
                    <a:pt x="95" y="351"/>
                  </a:lnTo>
                  <a:lnTo>
                    <a:pt x="83" y="359"/>
                  </a:lnTo>
                  <a:lnTo>
                    <a:pt x="70" y="364"/>
                  </a:lnTo>
                  <a:lnTo>
                    <a:pt x="59" y="369"/>
                  </a:lnTo>
                  <a:lnTo>
                    <a:pt x="46" y="372"/>
                  </a:lnTo>
                  <a:lnTo>
                    <a:pt x="34" y="377"/>
                  </a:lnTo>
                  <a:lnTo>
                    <a:pt x="21" y="381"/>
                  </a:lnTo>
                  <a:lnTo>
                    <a:pt x="10" y="388"/>
                  </a:lnTo>
                  <a:lnTo>
                    <a:pt x="0" y="398"/>
                  </a:lnTo>
                  <a:lnTo>
                    <a:pt x="16" y="372"/>
                  </a:lnTo>
                  <a:lnTo>
                    <a:pt x="32" y="346"/>
                  </a:lnTo>
                  <a:lnTo>
                    <a:pt x="48" y="321"/>
                  </a:lnTo>
                  <a:lnTo>
                    <a:pt x="66" y="295"/>
                  </a:lnTo>
                  <a:lnTo>
                    <a:pt x="83" y="271"/>
                  </a:lnTo>
                  <a:lnTo>
                    <a:pt x="101" y="245"/>
                  </a:lnTo>
                  <a:lnTo>
                    <a:pt x="119" y="221"/>
                  </a:lnTo>
                  <a:lnTo>
                    <a:pt x="136" y="195"/>
                  </a:lnTo>
                  <a:lnTo>
                    <a:pt x="154" y="171"/>
                  </a:lnTo>
                  <a:lnTo>
                    <a:pt x="172" y="146"/>
                  </a:lnTo>
                  <a:lnTo>
                    <a:pt x="189" y="122"/>
                  </a:lnTo>
                  <a:lnTo>
                    <a:pt x="208" y="98"/>
                  </a:lnTo>
                  <a:lnTo>
                    <a:pt x="226" y="74"/>
                  </a:lnTo>
                  <a:lnTo>
                    <a:pt x="244" y="48"/>
                  </a:lnTo>
                  <a:lnTo>
                    <a:pt x="261" y="24"/>
                  </a:lnTo>
                  <a:lnTo>
                    <a:pt x="279" y="0"/>
                  </a:lnTo>
                  <a:lnTo>
                    <a:pt x="334" y="21"/>
                  </a:lnTo>
                  <a:close/>
                </a:path>
              </a:pathLst>
            </a:custGeom>
            <a:solidFill>
              <a:srgbClr val="7FBFFF"/>
            </a:solidFill>
            <a:ln w="9525">
              <a:noFill/>
              <a:round/>
              <a:headEnd/>
              <a:tailEnd/>
            </a:ln>
          </p:spPr>
          <p:txBody>
            <a:bodyPr/>
            <a:lstStyle/>
            <a:p>
              <a:endParaRPr lang="ru-RU"/>
            </a:p>
          </p:txBody>
        </p:sp>
        <p:sp>
          <p:nvSpPr>
            <p:cNvPr id="31" name="Freeform 33"/>
            <p:cNvSpPr>
              <a:spLocks/>
            </p:cNvSpPr>
            <p:nvPr/>
          </p:nvSpPr>
          <p:spPr bwMode="auto">
            <a:xfrm>
              <a:off x="2605" y="2256"/>
              <a:ext cx="68" cy="98"/>
            </a:xfrm>
            <a:custGeom>
              <a:avLst/>
              <a:gdLst>
                <a:gd name="T0" fmla="*/ 68 w 68"/>
                <a:gd name="T1" fmla="*/ 8 h 98"/>
                <a:gd name="T2" fmla="*/ 56 w 68"/>
                <a:gd name="T3" fmla="*/ 31 h 98"/>
                <a:gd name="T4" fmla="*/ 47 w 68"/>
                <a:gd name="T5" fmla="*/ 53 h 98"/>
                <a:gd name="T6" fmla="*/ 36 w 68"/>
                <a:gd name="T7" fmla="*/ 76 h 98"/>
                <a:gd name="T8" fmla="*/ 24 w 68"/>
                <a:gd name="T9" fmla="*/ 98 h 98"/>
                <a:gd name="T10" fmla="*/ 18 w 68"/>
                <a:gd name="T11" fmla="*/ 96 h 98"/>
                <a:gd name="T12" fmla="*/ 12 w 68"/>
                <a:gd name="T13" fmla="*/ 93 h 98"/>
                <a:gd name="T14" fmla="*/ 5 w 68"/>
                <a:gd name="T15" fmla="*/ 90 h 98"/>
                <a:gd name="T16" fmla="*/ 0 w 68"/>
                <a:gd name="T17" fmla="*/ 84 h 98"/>
                <a:gd name="T18" fmla="*/ 2 w 68"/>
                <a:gd name="T19" fmla="*/ 76 h 98"/>
                <a:gd name="T20" fmla="*/ 7 w 68"/>
                <a:gd name="T21" fmla="*/ 68 h 98"/>
                <a:gd name="T22" fmla="*/ 12 w 68"/>
                <a:gd name="T23" fmla="*/ 61 h 98"/>
                <a:gd name="T24" fmla="*/ 15 w 68"/>
                <a:gd name="T25" fmla="*/ 52 h 98"/>
                <a:gd name="T26" fmla="*/ 20 w 68"/>
                <a:gd name="T27" fmla="*/ 39 h 98"/>
                <a:gd name="T28" fmla="*/ 24 w 68"/>
                <a:gd name="T29" fmla="*/ 26 h 98"/>
                <a:gd name="T30" fmla="*/ 29 w 68"/>
                <a:gd name="T31" fmla="*/ 13 h 98"/>
                <a:gd name="T32" fmla="*/ 34 w 68"/>
                <a:gd name="T33" fmla="*/ 0 h 98"/>
                <a:gd name="T34" fmla="*/ 68 w 68"/>
                <a:gd name="T35" fmla="*/ 8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
                <a:gd name="T55" fmla="*/ 0 h 98"/>
                <a:gd name="T56" fmla="*/ 68 w 68"/>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 h="98">
                  <a:moveTo>
                    <a:pt x="68" y="8"/>
                  </a:moveTo>
                  <a:lnTo>
                    <a:pt x="56" y="31"/>
                  </a:lnTo>
                  <a:lnTo>
                    <a:pt x="47" y="53"/>
                  </a:lnTo>
                  <a:lnTo>
                    <a:pt x="36" y="76"/>
                  </a:lnTo>
                  <a:lnTo>
                    <a:pt x="24" y="98"/>
                  </a:lnTo>
                  <a:lnTo>
                    <a:pt x="18" y="96"/>
                  </a:lnTo>
                  <a:lnTo>
                    <a:pt x="12" y="93"/>
                  </a:lnTo>
                  <a:lnTo>
                    <a:pt x="5" y="90"/>
                  </a:lnTo>
                  <a:lnTo>
                    <a:pt x="0" y="84"/>
                  </a:lnTo>
                  <a:lnTo>
                    <a:pt x="2" y="76"/>
                  </a:lnTo>
                  <a:lnTo>
                    <a:pt x="7" y="68"/>
                  </a:lnTo>
                  <a:lnTo>
                    <a:pt x="12" y="61"/>
                  </a:lnTo>
                  <a:lnTo>
                    <a:pt x="15" y="52"/>
                  </a:lnTo>
                  <a:lnTo>
                    <a:pt x="20" y="39"/>
                  </a:lnTo>
                  <a:lnTo>
                    <a:pt x="24" y="26"/>
                  </a:lnTo>
                  <a:lnTo>
                    <a:pt x="29" y="13"/>
                  </a:lnTo>
                  <a:lnTo>
                    <a:pt x="34" y="0"/>
                  </a:lnTo>
                  <a:lnTo>
                    <a:pt x="68" y="8"/>
                  </a:lnTo>
                  <a:close/>
                </a:path>
              </a:pathLst>
            </a:custGeom>
            <a:solidFill>
              <a:srgbClr val="7FBFFF"/>
            </a:solidFill>
            <a:ln w="9525">
              <a:noFill/>
              <a:round/>
              <a:headEnd/>
              <a:tailEnd/>
            </a:ln>
          </p:spPr>
          <p:txBody>
            <a:bodyPr/>
            <a:lstStyle/>
            <a:p>
              <a:endParaRPr lang="ru-RU"/>
            </a:p>
          </p:txBody>
        </p:sp>
        <p:sp>
          <p:nvSpPr>
            <p:cNvPr id="32" name="Freeform 34"/>
            <p:cNvSpPr>
              <a:spLocks/>
            </p:cNvSpPr>
            <p:nvPr/>
          </p:nvSpPr>
          <p:spPr bwMode="auto">
            <a:xfrm>
              <a:off x="2639" y="1993"/>
              <a:ext cx="209" cy="271"/>
            </a:xfrm>
            <a:custGeom>
              <a:avLst/>
              <a:gdLst>
                <a:gd name="T0" fmla="*/ 34 w 209"/>
                <a:gd name="T1" fmla="*/ 271 h 271"/>
                <a:gd name="T2" fmla="*/ 42 w 209"/>
                <a:gd name="T3" fmla="*/ 255 h 271"/>
                <a:gd name="T4" fmla="*/ 51 w 209"/>
                <a:gd name="T5" fmla="*/ 238 h 271"/>
                <a:gd name="T6" fmla="*/ 59 w 209"/>
                <a:gd name="T7" fmla="*/ 222 h 271"/>
                <a:gd name="T8" fmla="*/ 69 w 209"/>
                <a:gd name="T9" fmla="*/ 204 h 271"/>
                <a:gd name="T10" fmla="*/ 79 w 209"/>
                <a:gd name="T11" fmla="*/ 188 h 271"/>
                <a:gd name="T12" fmla="*/ 90 w 209"/>
                <a:gd name="T13" fmla="*/ 172 h 271"/>
                <a:gd name="T14" fmla="*/ 101 w 209"/>
                <a:gd name="T15" fmla="*/ 156 h 271"/>
                <a:gd name="T16" fmla="*/ 112 w 209"/>
                <a:gd name="T17" fmla="*/ 140 h 271"/>
                <a:gd name="T18" fmla="*/ 122 w 209"/>
                <a:gd name="T19" fmla="*/ 122 h 271"/>
                <a:gd name="T20" fmla="*/ 133 w 209"/>
                <a:gd name="T21" fmla="*/ 104 h 271"/>
                <a:gd name="T22" fmla="*/ 146 w 209"/>
                <a:gd name="T23" fmla="*/ 90 h 271"/>
                <a:gd name="T24" fmla="*/ 160 w 209"/>
                <a:gd name="T25" fmla="*/ 76 h 271"/>
                <a:gd name="T26" fmla="*/ 175 w 209"/>
                <a:gd name="T27" fmla="*/ 61 h 271"/>
                <a:gd name="T28" fmla="*/ 188 w 209"/>
                <a:gd name="T29" fmla="*/ 45 h 271"/>
                <a:gd name="T30" fmla="*/ 199 w 209"/>
                <a:gd name="T31" fmla="*/ 31 h 271"/>
                <a:gd name="T32" fmla="*/ 209 w 209"/>
                <a:gd name="T33" fmla="*/ 13 h 271"/>
                <a:gd name="T34" fmla="*/ 160 w 209"/>
                <a:gd name="T35" fmla="*/ 0 h 271"/>
                <a:gd name="T36" fmla="*/ 135 w 209"/>
                <a:gd name="T37" fmla="*/ 31 h 271"/>
                <a:gd name="T38" fmla="*/ 111 w 209"/>
                <a:gd name="T39" fmla="*/ 61 h 271"/>
                <a:gd name="T40" fmla="*/ 88 w 209"/>
                <a:gd name="T41" fmla="*/ 93 h 271"/>
                <a:gd name="T42" fmla="*/ 69 w 209"/>
                <a:gd name="T43" fmla="*/ 127 h 271"/>
                <a:gd name="T44" fmla="*/ 50 w 209"/>
                <a:gd name="T45" fmla="*/ 159 h 271"/>
                <a:gd name="T46" fmla="*/ 32 w 209"/>
                <a:gd name="T47" fmla="*/ 194 h 271"/>
                <a:gd name="T48" fmla="*/ 14 w 209"/>
                <a:gd name="T49" fmla="*/ 228 h 271"/>
                <a:gd name="T50" fmla="*/ 0 w 209"/>
                <a:gd name="T51" fmla="*/ 263 h 271"/>
                <a:gd name="T52" fmla="*/ 34 w 209"/>
                <a:gd name="T53" fmla="*/ 271 h 2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9"/>
                <a:gd name="T82" fmla="*/ 0 h 271"/>
                <a:gd name="T83" fmla="*/ 209 w 209"/>
                <a:gd name="T84" fmla="*/ 271 h 2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9" h="271">
                  <a:moveTo>
                    <a:pt x="34" y="271"/>
                  </a:moveTo>
                  <a:lnTo>
                    <a:pt x="42" y="255"/>
                  </a:lnTo>
                  <a:lnTo>
                    <a:pt x="51" y="238"/>
                  </a:lnTo>
                  <a:lnTo>
                    <a:pt x="59" y="222"/>
                  </a:lnTo>
                  <a:lnTo>
                    <a:pt x="69" y="204"/>
                  </a:lnTo>
                  <a:lnTo>
                    <a:pt x="79" y="188"/>
                  </a:lnTo>
                  <a:lnTo>
                    <a:pt x="90" y="172"/>
                  </a:lnTo>
                  <a:lnTo>
                    <a:pt x="101" y="156"/>
                  </a:lnTo>
                  <a:lnTo>
                    <a:pt x="112" y="140"/>
                  </a:lnTo>
                  <a:lnTo>
                    <a:pt x="122" y="122"/>
                  </a:lnTo>
                  <a:lnTo>
                    <a:pt x="133" y="104"/>
                  </a:lnTo>
                  <a:lnTo>
                    <a:pt x="146" y="90"/>
                  </a:lnTo>
                  <a:lnTo>
                    <a:pt x="160" y="76"/>
                  </a:lnTo>
                  <a:lnTo>
                    <a:pt x="175" y="61"/>
                  </a:lnTo>
                  <a:lnTo>
                    <a:pt x="188" y="45"/>
                  </a:lnTo>
                  <a:lnTo>
                    <a:pt x="199" y="31"/>
                  </a:lnTo>
                  <a:lnTo>
                    <a:pt x="209" y="13"/>
                  </a:lnTo>
                  <a:lnTo>
                    <a:pt x="160" y="0"/>
                  </a:lnTo>
                  <a:lnTo>
                    <a:pt x="135" y="31"/>
                  </a:lnTo>
                  <a:lnTo>
                    <a:pt x="111" y="61"/>
                  </a:lnTo>
                  <a:lnTo>
                    <a:pt x="88" y="93"/>
                  </a:lnTo>
                  <a:lnTo>
                    <a:pt x="69" y="127"/>
                  </a:lnTo>
                  <a:lnTo>
                    <a:pt x="50" y="159"/>
                  </a:lnTo>
                  <a:lnTo>
                    <a:pt x="32" y="194"/>
                  </a:lnTo>
                  <a:lnTo>
                    <a:pt x="14" y="228"/>
                  </a:lnTo>
                  <a:lnTo>
                    <a:pt x="0" y="263"/>
                  </a:lnTo>
                  <a:lnTo>
                    <a:pt x="34" y="271"/>
                  </a:lnTo>
                  <a:close/>
                </a:path>
              </a:pathLst>
            </a:custGeom>
            <a:solidFill>
              <a:srgbClr val="FFFFFF"/>
            </a:solidFill>
            <a:ln w="9525">
              <a:noFill/>
              <a:round/>
              <a:headEnd/>
              <a:tailEnd/>
            </a:ln>
          </p:spPr>
          <p:txBody>
            <a:bodyPr/>
            <a:lstStyle/>
            <a:p>
              <a:endParaRPr lang="ru-RU"/>
            </a:p>
          </p:txBody>
        </p:sp>
        <p:sp>
          <p:nvSpPr>
            <p:cNvPr id="33" name="Freeform 35"/>
            <p:cNvSpPr>
              <a:spLocks/>
            </p:cNvSpPr>
            <p:nvPr/>
          </p:nvSpPr>
          <p:spPr bwMode="auto">
            <a:xfrm>
              <a:off x="1348" y="2038"/>
              <a:ext cx="412" cy="432"/>
            </a:xfrm>
            <a:custGeom>
              <a:avLst/>
              <a:gdLst>
                <a:gd name="T0" fmla="*/ 165 w 412"/>
                <a:gd name="T1" fmla="*/ 374 h 432"/>
                <a:gd name="T2" fmla="*/ 151 w 412"/>
                <a:gd name="T3" fmla="*/ 388 h 432"/>
                <a:gd name="T4" fmla="*/ 134 w 412"/>
                <a:gd name="T5" fmla="*/ 401 h 432"/>
                <a:gd name="T6" fmla="*/ 117 w 412"/>
                <a:gd name="T7" fmla="*/ 411 h 432"/>
                <a:gd name="T8" fmla="*/ 98 w 412"/>
                <a:gd name="T9" fmla="*/ 419 h 432"/>
                <a:gd name="T10" fmla="*/ 77 w 412"/>
                <a:gd name="T11" fmla="*/ 425 h 432"/>
                <a:gd name="T12" fmla="*/ 57 w 412"/>
                <a:gd name="T13" fmla="*/ 430 h 432"/>
                <a:gd name="T14" fmla="*/ 35 w 412"/>
                <a:gd name="T15" fmla="*/ 432 h 432"/>
                <a:gd name="T16" fmla="*/ 14 w 412"/>
                <a:gd name="T17" fmla="*/ 432 h 432"/>
                <a:gd name="T18" fmla="*/ 0 w 412"/>
                <a:gd name="T19" fmla="*/ 409 h 432"/>
                <a:gd name="T20" fmla="*/ 1 w 412"/>
                <a:gd name="T21" fmla="*/ 388 h 432"/>
                <a:gd name="T22" fmla="*/ 13 w 412"/>
                <a:gd name="T23" fmla="*/ 367 h 432"/>
                <a:gd name="T24" fmla="*/ 32 w 412"/>
                <a:gd name="T25" fmla="*/ 347 h 432"/>
                <a:gd name="T26" fmla="*/ 56 w 412"/>
                <a:gd name="T27" fmla="*/ 326 h 432"/>
                <a:gd name="T28" fmla="*/ 82 w 412"/>
                <a:gd name="T29" fmla="*/ 305 h 432"/>
                <a:gd name="T30" fmla="*/ 106 w 412"/>
                <a:gd name="T31" fmla="*/ 284 h 432"/>
                <a:gd name="T32" fmla="*/ 125 w 412"/>
                <a:gd name="T33" fmla="*/ 263 h 432"/>
                <a:gd name="T34" fmla="*/ 151 w 412"/>
                <a:gd name="T35" fmla="*/ 236 h 432"/>
                <a:gd name="T36" fmla="*/ 173 w 412"/>
                <a:gd name="T37" fmla="*/ 209 h 432"/>
                <a:gd name="T38" fmla="*/ 197 w 412"/>
                <a:gd name="T39" fmla="*/ 181 h 432"/>
                <a:gd name="T40" fmla="*/ 219 w 412"/>
                <a:gd name="T41" fmla="*/ 152 h 432"/>
                <a:gd name="T42" fmla="*/ 244 w 412"/>
                <a:gd name="T43" fmla="*/ 125 h 432"/>
                <a:gd name="T44" fmla="*/ 268 w 412"/>
                <a:gd name="T45" fmla="*/ 98 h 432"/>
                <a:gd name="T46" fmla="*/ 293 w 412"/>
                <a:gd name="T47" fmla="*/ 72 h 432"/>
                <a:gd name="T48" fmla="*/ 321 w 412"/>
                <a:gd name="T49" fmla="*/ 48 h 432"/>
                <a:gd name="T50" fmla="*/ 332 w 412"/>
                <a:gd name="T51" fmla="*/ 42 h 432"/>
                <a:gd name="T52" fmla="*/ 343 w 412"/>
                <a:gd name="T53" fmla="*/ 35 h 432"/>
                <a:gd name="T54" fmla="*/ 354 w 412"/>
                <a:gd name="T55" fmla="*/ 31 h 432"/>
                <a:gd name="T56" fmla="*/ 365 w 412"/>
                <a:gd name="T57" fmla="*/ 24 h 432"/>
                <a:gd name="T58" fmla="*/ 377 w 412"/>
                <a:gd name="T59" fmla="*/ 18 h 432"/>
                <a:gd name="T60" fmla="*/ 390 w 412"/>
                <a:gd name="T61" fmla="*/ 13 h 432"/>
                <a:gd name="T62" fmla="*/ 401 w 412"/>
                <a:gd name="T63" fmla="*/ 6 h 432"/>
                <a:gd name="T64" fmla="*/ 412 w 412"/>
                <a:gd name="T65" fmla="*/ 0 h 432"/>
                <a:gd name="T66" fmla="*/ 165 w 412"/>
                <a:gd name="T67" fmla="*/ 374 h 4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12"/>
                <a:gd name="T103" fmla="*/ 0 h 432"/>
                <a:gd name="T104" fmla="*/ 412 w 412"/>
                <a:gd name="T105" fmla="*/ 432 h 43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12" h="432">
                  <a:moveTo>
                    <a:pt x="165" y="374"/>
                  </a:moveTo>
                  <a:lnTo>
                    <a:pt x="151" y="388"/>
                  </a:lnTo>
                  <a:lnTo>
                    <a:pt x="134" y="401"/>
                  </a:lnTo>
                  <a:lnTo>
                    <a:pt x="117" y="411"/>
                  </a:lnTo>
                  <a:lnTo>
                    <a:pt x="98" y="419"/>
                  </a:lnTo>
                  <a:lnTo>
                    <a:pt x="77" y="425"/>
                  </a:lnTo>
                  <a:lnTo>
                    <a:pt x="57" y="430"/>
                  </a:lnTo>
                  <a:lnTo>
                    <a:pt x="35" y="432"/>
                  </a:lnTo>
                  <a:lnTo>
                    <a:pt x="14" y="432"/>
                  </a:lnTo>
                  <a:lnTo>
                    <a:pt x="0" y="409"/>
                  </a:lnTo>
                  <a:lnTo>
                    <a:pt x="1" y="388"/>
                  </a:lnTo>
                  <a:lnTo>
                    <a:pt x="13" y="367"/>
                  </a:lnTo>
                  <a:lnTo>
                    <a:pt x="32" y="347"/>
                  </a:lnTo>
                  <a:lnTo>
                    <a:pt x="56" y="326"/>
                  </a:lnTo>
                  <a:lnTo>
                    <a:pt x="82" y="305"/>
                  </a:lnTo>
                  <a:lnTo>
                    <a:pt x="106" y="284"/>
                  </a:lnTo>
                  <a:lnTo>
                    <a:pt x="125" y="263"/>
                  </a:lnTo>
                  <a:lnTo>
                    <a:pt x="151" y="236"/>
                  </a:lnTo>
                  <a:lnTo>
                    <a:pt x="173" y="209"/>
                  </a:lnTo>
                  <a:lnTo>
                    <a:pt x="197" y="181"/>
                  </a:lnTo>
                  <a:lnTo>
                    <a:pt x="219" y="152"/>
                  </a:lnTo>
                  <a:lnTo>
                    <a:pt x="244" y="125"/>
                  </a:lnTo>
                  <a:lnTo>
                    <a:pt x="268" y="98"/>
                  </a:lnTo>
                  <a:lnTo>
                    <a:pt x="293" y="72"/>
                  </a:lnTo>
                  <a:lnTo>
                    <a:pt x="321" y="48"/>
                  </a:lnTo>
                  <a:lnTo>
                    <a:pt x="332" y="42"/>
                  </a:lnTo>
                  <a:lnTo>
                    <a:pt x="343" y="35"/>
                  </a:lnTo>
                  <a:lnTo>
                    <a:pt x="354" y="31"/>
                  </a:lnTo>
                  <a:lnTo>
                    <a:pt x="365" y="24"/>
                  </a:lnTo>
                  <a:lnTo>
                    <a:pt x="377" y="18"/>
                  </a:lnTo>
                  <a:lnTo>
                    <a:pt x="390" y="13"/>
                  </a:lnTo>
                  <a:lnTo>
                    <a:pt x="401" y="6"/>
                  </a:lnTo>
                  <a:lnTo>
                    <a:pt x="412" y="0"/>
                  </a:lnTo>
                  <a:lnTo>
                    <a:pt x="165" y="374"/>
                  </a:lnTo>
                  <a:close/>
                </a:path>
              </a:pathLst>
            </a:custGeom>
            <a:solidFill>
              <a:srgbClr val="FFFFFF"/>
            </a:solidFill>
            <a:ln w="9525">
              <a:noFill/>
              <a:round/>
              <a:headEnd/>
              <a:tailEnd/>
            </a:ln>
          </p:spPr>
          <p:txBody>
            <a:bodyPr/>
            <a:lstStyle/>
            <a:p>
              <a:endParaRPr lang="ru-RU"/>
            </a:p>
          </p:txBody>
        </p:sp>
        <p:sp>
          <p:nvSpPr>
            <p:cNvPr id="34" name="Freeform 36"/>
            <p:cNvSpPr>
              <a:spLocks/>
            </p:cNvSpPr>
            <p:nvPr/>
          </p:nvSpPr>
          <p:spPr bwMode="auto">
            <a:xfrm>
              <a:off x="1428" y="2516"/>
              <a:ext cx="77" cy="93"/>
            </a:xfrm>
            <a:custGeom>
              <a:avLst/>
              <a:gdLst>
                <a:gd name="T0" fmla="*/ 71 w 77"/>
                <a:gd name="T1" fmla="*/ 35 h 93"/>
                <a:gd name="T2" fmla="*/ 77 w 77"/>
                <a:gd name="T3" fmla="*/ 35 h 93"/>
                <a:gd name="T4" fmla="*/ 69 w 77"/>
                <a:gd name="T5" fmla="*/ 43 h 93"/>
                <a:gd name="T6" fmla="*/ 59 w 77"/>
                <a:gd name="T7" fmla="*/ 51 h 93"/>
                <a:gd name="T8" fmla="*/ 50 w 77"/>
                <a:gd name="T9" fmla="*/ 59 h 93"/>
                <a:gd name="T10" fmla="*/ 40 w 77"/>
                <a:gd name="T11" fmla="*/ 66 h 93"/>
                <a:gd name="T12" fmla="*/ 30 w 77"/>
                <a:gd name="T13" fmla="*/ 74 h 93"/>
                <a:gd name="T14" fmla="*/ 21 w 77"/>
                <a:gd name="T15" fmla="*/ 80 h 93"/>
                <a:gd name="T16" fmla="*/ 10 w 77"/>
                <a:gd name="T17" fmla="*/ 87 h 93"/>
                <a:gd name="T18" fmla="*/ 0 w 77"/>
                <a:gd name="T19" fmla="*/ 93 h 93"/>
                <a:gd name="T20" fmla="*/ 6 w 77"/>
                <a:gd name="T21" fmla="*/ 77 h 93"/>
                <a:gd name="T22" fmla="*/ 18 w 77"/>
                <a:gd name="T23" fmla="*/ 59 h 93"/>
                <a:gd name="T24" fmla="*/ 29 w 77"/>
                <a:gd name="T25" fmla="*/ 42 h 93"/>
                <a:gd name="T26" fmla="*/ 37 w 77"/>
                <a:gd name="T27" fmla="*/ 21 h 93"/>
                <a:gd name="T28" fmla="*/ 51 w 77"/>
                <a:gd name="T29" fmla="*/ 0 h 93"/>
                <a:gd name="T30" fmla="*/ 53 w 77"/>
                <a:gd name="T31" fmla="*/ 11 h 93"/>
                <a:gd name="T32" fmla="*/ 56 w 77"/>
                <a:gd name="T33" fmla="*/ 19 h 93"/>
                <a:gd name="T34" fmla="*/ 62 w 77"/>
                <a:gd name="T35" fmla="*/ 29 h 93"/>
                <a:gd name="T36" fmla="*/ 71 w 77"/>
                <a:gd name="T37" fmla="*/ 35 h 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7"/>
                <a:gd name="T58" fmla="*/ 0 h 93"/>
                <a:gd name="T59" fmla="*/ 77 w 77"/>
                <a:gd name="T60" fmla="*/ 93 h 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7" h="93">
                  <a:moveTo>
                    <a:pt x="71" y="35"/>
                  </a:moveTo>
                  <a:lnTo>
                    <a:pt x="77" y="35"/>
                  </a:lnTo>
                  <a:lnTo>
                    <a:pt x="69" y="43"/>
                  </a:lnTo>
                  <a:lnTo>
                    <a:pt x="59" y="51"/>
                  </a:lnTo>
                  <a:lnTo>
                    <a:pt x="50" y="59"/>
                  </a:lnTo>
                  <a:lnTo>
                    <a:pt x="40" y="66"/>
                  </a:lnTo>
                  <a:lnTo>
                    <a:pt x="30" y="74"/>
                  </a:lnTo>
                  <a:lnTo>
                    <a:pt x="21" y="80"/>
                  </a:lnTo>
                  <a:lnTo>
                    <a:pt x="10" y="87"/>
                  </a:lnTo>
                  <a:lnTo>
                    <a:pt x="0" y="93"/>
                  </a:lnTo>
                  <a:lnTo>
                    <a:pt x="6" y="77"/>
                  </a:lnTo>
                  <a:lnTo>
                    <a:pt x="18" y="59"/>
                  </a:lnTo>
                  <a:lnTo>
                    <a:pt x="29" y="42"/>
                  </a:lnTo>
                  <a:lnTo>
                    <a:pt x="37" y="21"/>
                  </a:lnTo>
                  <a:lnTo>
                    <a:pt x="51" y="0"/>
                  </a:lnTo>
                  <a:lnTo>
                    <a:pt x="53" y="11"/>
                  </a:lnTo>
                  <a:lnTo>
                    <a:pt x="56" y="19"/>
                  </a:lnTo>
                  <a:lnTo>
                    <a:pt x="62" y="29"/>
                  </a:lnTo>
                  <a:lnTo>
                    <a:pt x="71" y="35"/>
                  </a:lnTo>
                  <a:close/>
                </a:path>
              </a:pathLst>
            </a:custGeom>
            <a:solidFill>
              <a:srgbClr val="7FBFFF"/>
            </a:solidFill>
            <a:ln w="9525">
              <a:noFill/>
              <a:round/>
              <a:headEnd/>
              <a:tailEnd/>
            </a:ln>
          </p:spPr>
          <p:txBody>
            <a:bodyPr/>
            <a:lstStyle/>
            <a:p>
              <a:endParaRPr lang="ru-RU"/>
            </a:p>
          </p:txBody>
        </p:sp>
        <p:sp>
          <p:nvSpPr>
            <p:cNvPr id="35" name="Freeform 37"/>
            <p:cNvSpPr>
              <a:spLocks/>
            </p:cNvSpPr>
            <p:nvPr/>
          </p:nvSpPr>
          <p:spPr bwMode="auto">
            <a:xfrm>
              <a:off x="1723" y="2526"/>
              <a:ext cx="260" cy="73"/>
            </a:xfrm>
            <a:custGeom>
              <a:avLst/>
              <a:gdLst>
                <a:gd name="T0" fmla="*/ 260 w 260"/>
                <a:gd name="T1" fmla="*/ 0 h 73"/>
                <a:gd name="T2" fmla="*/ 239 w 260"/>
                <a:gd name="T3" fmla="*/ 13 h 73"/>
                <a:gd name="T4" fmla="*/ 220 w 260"/>
                <a:gd name="T5" fmla="*/ 25 h 73"/>
                <a:gd name="T6" fmla="*/ 199 w 260"/>
                <a:gd name="T7" fmla="*/ 40 h 73"/>
                <a:gd name="T8" fmla="*/ 180 w 260"/>
                <a:gd name="T9" fmla="*/ 53 h 73"/>
                <a:gd name="T10" fmla="*/ 159 w 260"/>
                <a:gd name="T11" fmla="*/ 64 h 73"/>
                <a:gd name="T12" fmla="*/ 136 w 260"/>
                <a:gd name="T13" fmla="*/ 72 h 73"/>
                <a:gd name="T14" fmla="*/ 114 w 260"/>
                <a:gd name="T15" fmla="*/ 73 h 73"/>
                <a:gd name="T16" fmla="*/ 90 w 260"/>
                <a:gd name="T17" fmla="*/ 70 h 73"/>
                <a:gd name="T18" fmla="*/ 77 w 260"/>
                <a:gd name="T19" fmla="*/ 67 h 73"/>
                <a:gd name="T20" fmla="*/ 63 w 260"/>
                <a:gd name="T21" fmla="*/ 62 h 73"/>
                <a:gd name="T22" fmla="*/ 50 w 260"/>
                <a:gd name="T23" fmla="*/ 57 h 73"/>
                <a:gd name="T24" fmla="*/ 39 w 260"/>
                <a:gd name="T25" fmla="*/ 49 h 73"/>
                <a:gd name="T26" fmla="*/ 26 w 260"/>
                <a:gd name="T27" fmla="*/ 43 h 73"/>
                <a:gd name="T28" fmla="*/ 16 w 260"/>
                <a:gd name="T29" fmla="*/ 35 h 73"/>
                <a:gd name="T30" fmla="*/ 6 w 260"/>
                <a:gd name="T31" fmla="*/ 27 h 73"/>
                <a:gd name="T32" fmla="*/ 0 w 260"/>
                <a:gd name="T33" fmla="*/ 19 h 73"/>
                <a:gd name="T34" fmla="*/ 15 w 260"/>
                <a:gd name="T35" fmla="*/ 22 h 73"/>
                <a:gd name="T36" fmla="*/ 29 w 260"/>
                <a:gd name="T37" fmla="*/ 27 h 73"/>
                <a:gd name="T38" fmla="*/ 43 w 260"/>
                <a:gd name="T39" fmla="*/ 32 h 73"/>
                <a:gd name="T40" fmla="*/ 58 w 260"/>
                <a:gd name="T41" fmla="*/ 37 h 73"/>
                <a:gd name="T42" fmla="*/ 72 w 260"/>
                <a:gd name="T43" fmla="*/ 40 h 73"/>
                <a:gd name="T44" fmla="*/ 87 w 260"/>
                <a:gd name="T45" fmla="*/ 40 h 73"/>
                <a:gd name="T46" fmla="*/ 103 w 260"/>
                <a:gd name="T47" fmla="*/ 37 h 73"/>
                <a:gd name="T48" fmla="*/ 117 w 260"/>
                <a:gd name="T49" fmla="*/ 30 h 73"/>
                <a:gd name="T50" fmla="*/ 133 w 260"/>
                <a:gd name="T51" fmla="*/ 24 h 73"/>
                <a:gd name="T52" fmla="*/ 149 w 260"/>
                <a:gd name="T53" fmla="*/ 19 h 73"/>
                <a:gd name="T54" fmla="*/ 167 w 260"/>
                <a:gd name="T55" fmla="*/ 14 h 73"/>
                <a:gd name="T56" fmla="*/ 185 w 260"/>
                <a:gd name="T57" fmla="*/ 11 h 73"/>
                <a:gd name="T58" fmla="*/ 204 w 260"/>
                <a:gd name="T59" fmla="*/ 8 h 73"/>
                <a:gd name="T60" fmla="*/ 221 w 260"/>
                <a:gd name="T61" fmla="*/ 4 h 73"/>
                <a:gd name="T62" fmla="*/ 241 w 260"/>
                <a:gd name="T63" fmla="*/ 1 h 73"/>
                <a:gd name="T64" fmla="*/ 260 w 260"/>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0"/>
                <a:gd name="T100" fmla="*/ 0 h 73"/>
                <a:gd name="T101" fmla="*/ 260 w 260"/>
                <a:gd name="T102" fmla="*/ 73 h 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0" h="73">
                  <a:moveTo>
                    <a:pt x="260" y="0"/>
                  </a:moveTo>
                  <a:lnTo>
                    <a:pt x="239" y="13"/>
                  </a:lnTo>
                  <a:lnTo>
                    <a:pt x="220" y="25"/>
                  </a:lnTo>
                  <a:lnTo>
                    <a:pt x="199" y="40"/>
                  </a:lnTo>
                  <a:lnTo>
                    <a:pt x="180" y="53"/>
                  </a:lnTo>
                  <a:lnTo>
                    <a:pt x="159" y="64"/>
                  </a:lnTo>
                  <a:lnTo>
                    <a:pt x="136" y="72"/>
                  </a:lnTo>
                  <a:lnTo>
                    <a:pt x="114" y="73"/>
                  </a:lnTo>
                  <a:lnTo>
                    <a:pt x="90" y="70"/>
                  </a:lnTo>
                  <a:lnTo>
                    <a:pt x="77" y="67"/>
                  </a:lnTo>
                  <a:lnTo>
                    <a:pt x="63" y="62"/>
                  </a:lnTo>
                  <a:lnTo>
                    <a:pt x="50" y="57"/>
                  </a:lnTo>
                  <a:lnTo>
                    <a:pt x="39" y="49"/>
                  </a:lnTo>
                  <a:lnTo>
                    <a:pt x="26" y="43"/>
                  </a:lnTo>
                  <a:lnTo>
                    <a:pt x="16" y="35"/>
                  </a:lnTo>
                  <a:lnTo>
                    <a:pt x="6" y="27"/>
                  </a:lnTo>
                  <a:lnTo>
                    <a:pt x="0" y="19"/>
                  </a:lnTo>
                  <a:lnTo>
                    <a:pt x="15" y="22"/>
                  </a:lnTo>
                  <a:lnTo>
                    <a:pt x="29" y="27"/>
                  </a:lnTo>
                  <a:lnTo>
                    <a:pt x="43" y="32"/>
                  </a:lnTo>
                  <a:lnTo>
                    <a:pt x="58" y="37"/>
                  </a:lnTo>
                  <a:lnTo>
                    <a:pt x="72" y="40"/>
                  </a:lnTo>
                  <a:lnTo>
                    <a:pt x="87" y="40"/>
                  </a:lnTo>
                  <a:lnTo>
                    <a:pt x="103" y="37"/>
                  </a:lnTo>
                  <a:lnTo>
                    <a:pt x="117" y="30"/>
                  </a:lnTo>
                  <a:lnTo>
                    <a:pt x="133" y="24"/>
                  </a:lnTo>
                  <a:lnTo>
                    <a:pt x="149" y="19"/>
                  </a:lnTo>
                  <a:lnTo>
                    <a:pt x="167" y="14"/>
                  </a:lnTo>
                  <a:lnTo>
                    <a:pt x="185" y="11"/>
                  </a:lnTo>
                  <a:lnTo>
                    <a:pt x="204" y="8"/>
                  </a:lnTo>
                  <a:lnTo>
                    <a:pt x="221" y="4"/>
                  </a:lnTo>
                  <a:lnTo>
                    <a:pt x="241" y="1"/>
                  </a:lnTo>
                  <a:lnTo>
                    <a:pt x="260" y="0"/>
                  </a:lnTo>
                  <a:close/>
                </a:path>
              </a:pathLst>
            </a:custGeom>
            <a:solidFill>
              <a:srgbClr val="7FBFFF"/>
            </a:solidFill>
            <a:ln w="9525">
              <a:noFill/>
              <a:round/>
              <a:headEnd/>
              <a:tailEnd/>
            </a:ln>
          </p:spPr>
          <p:txBody>
            <a:bodyPr/>
            <a:lstStyle/>
            <a:p>
              <a:endParaRPr lang="ru-RU"/>
            </a:p>
          </p:txBody>
        </p:sp>
        <p:sp>
          <p:nvSpPr>
            <p:cNvPr id="36" name="Freeform 38"/>
            <p:cNvSpPr>
              <a:spLocks/>
            </p:cNvSpPr>
            <p:nvPr/>
          </p:nvSpPr>
          <p:spPr bwMode="auto">
            <a:xfrm>
              <a:off x="1815" y="2136"/>
              <a:ext cx="461" cy="88"/>
            </a:xfrm>
            <a:custGeom>
              <a:avLst/>
              <a:gdLst>
                <a:gd name="T0" fmla="*/ 33 w 461"/>
                <a:gd name="T1" fmla="*/ 2 h 88"/>
                <a:gd name="T2" fmla="*/ 36 w 461"/>
                <a:gd name="T3" fmla="*/ 2 h 88"/>
                <a:gd name="T4" fmla="*/ 48 w 461"/>
                <a:gd name="T5" fmla="*/ 2 h 88"/>
                <a:gd name="T6" fmla="*/ 64 w 461"/>
                <a:gd name="T7" fmla="*/ 2 h 88"/>
                <a:gd name="T8" fmla="*/ 85 w 461"/>
                <a:gd name="T9" fmla="*/ 2 h 88"/>
                <a:gd name="T10" fmla="*/ 110 w 461"/>
                <a:gd name="T11" fmla="*/ 0 h 88"/>
                <a:gd name="T12" fmla="*/ 139 w 461"/>
                <a:gd name="T13" fmla="*/ 0 h 88"/>
                <a:gd name="T14" fmla="*/ 170 w 461"/>
                <a:gd name="T15" fmla="*/ 2 h 88"/>
                <a:gd name="T16" fmla="*/ 203 w 461"/>
                <a:gd name="T17" fmla="*/ 2 h 88"/>
                <a:gd name="T18" fmla="*/ 237 w 461"/>
                <a:gd name="T19" fmla="*/ 2 h 88"/>
                <a:gd name="T20" fmla="*/ 272 w 461"/>
                <a:gd name="T21" fmla="*/ 3 h 88"/>
                <a:gd name="T22" fmla="*/ 306 w 461"/>
                <a:gd name="T23" fmla="*/ 5 h 88"/>
                <a:gd name="T24" fmla="*/ 336 w 461"/>
                <a:gd name="T25" fmla="*/ 8 h 88"/>
                <a:gd name="T26" fmla="*/ 367 w 461"/>
                <a:gd name="T27" fmla="*/ 11 h 88"/>
                <a:gd name="T28" fmla="*/ 392 w 461"/>
                <a:gd name="T29" fmla="*/ 14 h 88"/>
                <a:gd name="T30" fmla="*/ 415 w 461"/>
                <a:gd name="T31" fmla="*/ 19 h 88"/>
                <a:gd name="T32" fmla="*/ 433 w 461"/>
                <a:gd name="T33" fmla="*/ 24 h 88"/>
                <a:gd name="T34" fmla="*/ 455 w 461"/>
                <a:gd name="T35" fmla="*/ 35 h 88"/>
                <a:gd name="T36" fmla="*/ 461 w 461"/>
                <a:gd name="T37" fmla="*/ 43 h 88"/>
                <a:gd name="T38" fmla="*/ 457 w 461"/>
                <a:gd name="T39" fmla="*/ 50 h 88"/>
                <a:gd name="T40" fmla="*/ 441 w 461"/>
                <a:gd name="T41" fmla="*/ 54 h 88"/>
                <a:gd name="T42" fmla="*/ 417 w 461"/>
                <a:gd name="T43" fmla="*/ 58 h 88"/>
                <a:gd name="T44" fmla="*/ 386 w 461"/>
                <a:gd name="T45" fmla="*/ 59 h 88"/>
                <a:gd name="T46" fmla="*/ 351 w 461"/>
                <a:gd name="T47" fmla="*/ 61 h 88"/>
                <a:gd name="T48" fmla="*/ 316 w 461"/>
                <a:gd name="T49" fmla="*/ 59 h 88"/>
                <a:gd name="T50" fmla="*/ 279 w 461"/>
                <a:gd name="T51" fmla="*/ 59 h 88"/>
                <a:gd name="T52" fmla="*/ 243 w 461"/>
                <a:gd name="T53" fmla="*/ 62 h 88"/>
                <a:gd name="T54" fmla="*/ 211 w 461"/>
                <a:gd name="T55" fmla="*/ 66 h 88"/>
                <a:gd name="T56" fmla="*/ 181 w 461"/>
                <a:gd name="T57" fmla="*/ 72 h 88"/>
                <a:gd name="T58" fmla="*/ 157 w 461"/>
                <a:gd name="T59" fmla="*/ 79 h 88"/>
                <a:gd name="T60" fmla="*/ 136 w 461"/>
                <a:gd name="T61" fmla="*/ 83 h 88"/>
                <a:gd name="T62" fmla="*/ 125 w 461"/>
                <a:gd name="T63" fmla="*/ 87 h 88"/>
                <a:gd name="T64" fmla="*/ 120 w 461"/>
                <a:gd name="T65" fmla="*/ 88 h 88"/>
                <a:gd name="T66" fmla="*/ 120 w 461"/>
                <a:gd name="T67" fmla="*/ 85 h 88"/>
                <a:gd name="T68" fmla="*/ 117 w 461"/>
                <a:gd name="T69" fmla="*/ 77 h 88"/>
                <a:gd name="T70" fmla="*/ 110 w 461"/>
                <a:gd name="T71" fmla="*/ 69 h 88"/>
                <a:gd name="T72" fmla="*/ 99 w 461"/>
                <a:gd name="T73" fmla="*/ 64 h 88"/>
                <a:gd name="T74" fmla="*/ 91 w 461"/>
                <a:gd name="T75" fmla="*/ 62 h 88"/>
                <a:gd name="T76" fmla="*/ 81 w 461"/>
                <a:gd name="T77" fmla="*/ 64 h 88"/>
                <a:gd name="T78" fmla="*/ 70 w 461"/>
                <a:gd name="T79" fmla="*/ 64 h 88"/>
                <a:gd name="T80" fmla="*/ 57 w 461"/>
                <a:gd name="T81" fmla="*/ 66 h 88"/>
                <a:gd name="T82" fmla="*/ 46 w 461"/>
                <a:gd name="T83" fmla="*/ 67 h 88"/>
                <a:gd name="T84" fmla="*/ 35 w 461"/>
                <a:gd name="T85" fmla="*/ 69 h 88"/>
                <a:gd name="T86" fmla="*/ 24 w 461"/>
                <a:gd name="T87" fmla="*/ 69 h 88"/>
                <a:gd name="T88" fmla="*/ 16 w 461"/>
                <a:gd name="T89" fmla="*/ 67 h 88"/>
                <a:gd name="T90" fmla="*/ 6 w 461"/>
                <a:gd name="T91" fmla="*/ 64 h 88"/>
                <a:gd name="T92" fmla="*/ 1 w 461"/>
                <a:gd name="T93" fmla="*/ 61 h 88"/>
                <a:gd name="T94" fmla="*/ 0 w 461"/>
                <a:gd name="T95" fmla="*/ 61 h 88"/>
                <a:gd name="T96" fmla="*/ 0 w 461"/>
                <a:gd name="T97" fmla="*/ 61 h 88"/>
                <a:gd name="T98" fmla="*/ 33 w 461"/>
                <a:gd name="T99" fmla="*/ 2 h 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1"/>
                <a:gd name="T151" fmla="*/ 0 h 88"/>
                <a:gd name="T152" fmla="*/ 461 w 461"/>
                <a:gd name="T153" fmla="*/ 88 h 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1" h="88">
                  <a:moveTo>
                    <a:pt x="33" y="2"/>
                  </a:moveTo>
                  <a:lnTo>
                    <a:pt x="36" y="2"/>
                  </a:lnTo>
                  <a:lnTo>
                    <a:pt x="48" y="2"/>
                  </a:lnTo>
                  <a:lnTo>
                    <a:pt x="64" y="2"/>
                  </a:lnTo>
                  <a:lnTo>
                    <a:pt x="85" y="2"/>
                  </a:lnTo>
                  <a:lnTo>
                    <a:pt x="110" y="0"/>
                  </a:lnTo>
                  <a:lnTo>
                    <a:pt x="139" y="0"/>
                  </a:lnTo>
                  <a:lnTo>
                    <a:pt x="170" y="2"/>
                  </a:lnTo>
                  <a:lnTo>
                    <a:pt x="203" y="2"/>
                  </a:lnTo>
                  <a:lnTo>
                    <a:pt x="237" y="2"/>
                  </a:lnTo>
                  <a:lnTo>
                    <a:pt x="272" y="3"/>
                  </a:lnTo>
                  <a:lnTo>
                    <a:pt x="306" y="5"/>
                  </a:lnTo>
                  <a:lnTo>
                    <a:pt x="336" y="8"/>
                  </a:lnTo>
                  <a:lnTo>
                    <a:pt x="367" y="11"/>
                  </a:lnTo>
                  <a:lnTo>
                    <a:pt x="392" y="14"/>
                  </a:lnTo>
                  <a:lnTo>
                    <a:pt x="415" y="19"/>
                  </a:lnTo>
                  <a:lnTo>
                    <a:pt x="433" y="24"/>
                  </a:lnTo>
                  <a:lnTo>
                    <a:pt x="455" y="35"/>
                  </a:lnTo>
                  <a:lnTo>
                    <a:pt x="461" y="43"/>
                  </a:lnTo>
                  <a:lnTo>
                    <a:pt x="457" y="50"/>
                  </a:lnTo>
                  <a:lnTo>
                    <a:pt x="441" y="54"/>
                  </a:lnTo>
                  <a:lnTo>
                    <a:pt x="417" y="58"/>
                  </a:lnTo>
                  <a:lnTo>
                    <a:pt x="386" y="59"/>
                  </a:lnTo>
                  <a:lnTo>
                    <a:pt x="351" y="61"/>
                  </a:lnTo>
                  <a:lnTo>
                    <a:pt x="316" y="59"/>
                  </a:lnTo>
                  <a:lnTo>
                    <a:pt x="279" y="59"/>
                  </a:lnTo>
                  <a:lnTo>
                    <a:pt x="243" y="62"/>
                  </a:lnTo>
                  <a:lnTo>
                    <a:pt x="211" y="66"/>
                  </a:lnTo>
                  <a:lnTo>
                    <a:pt x="181" y="72"/>
                  </a:lnTo>
                  <a:lnTo>
                    <a:pt x="157" y="79"/>
                  </a:lnTo>
                  <a:lnTo>
                    <a:pt x="136" y="83"/>
                  </a:lnTo>
                  <a:lnTo>
                    <a:pt x="125" y="87"/>
                  </a:lnTo>
                  <a:lnTo>
                    <a:pt x="120" y="88"/>
                  </a:lnTo>
                  <a:lnTo>
                    <a:pt x="120" y="85"/>
                  </a:lnTo>
                  <a:lnTo>
                    <a:pt x="117" y="77"/>
                  </a:lnTo>
                  <a:lnTo>
                    <a:pt x="110" y="69"/>
                  </a:lnTo>
                  <a:lnTo>
                    <a:pt x="99" y="64"/>
                  </a:lnTo>
                  <a:lnTo>
                    <a:pt x="91" y="62"/>
                  </a:lnTo>
                  <a:lnTo>
                    <a:pt x="81" y="64"/>
                  </a:lnTo>
                  <a:lnTo>
                    <a:pt x="70" y="64"/>
                  </a:lnTo>
                  <a:lnTo>
                    <a:pt x="57" y="66"/>
                  </a:lnTo>
                  <a:lnTo>
                    <a:pt x="46" y="67"/>
                  </a:lnTo>
                  <a:lnTo>
                    <a:pt x="35" y="69"/>
                  </a:lnTo>
                  <a:lnTo>
                    <a:pt x="24" y="69"/>
                  </a:lnTo>
                  <a:lnTo>
                    <a:pt x="16" y="67"/>
                  </a:lnTo>
                  <a:lnTo>
                    <a:pt x="6" y="64"/>
                  </a:lnTo>
                  <a:lnTo>
                    <a:pt x="1" y="61"/>
                  </a:lnTo>
                  <a:lnTo>
                    <a:pt x="0" y="61"/>
                  </a:lnTo>
                  <a:lnTo>
                    <a:pt x="33" y="2"/>
                  </a:lnTo>
                  <a:close/>
                </a:path>
              </a:pathLst>
            </a:custGeom>
            <a:solidFill>
              <a:srgbClr val="7FBFFF"/>
            </a:solidFill>
            <a:ln w="9525">
              <a:noFill/>
              <a:round/>
              <a:headEnd/>
              <a:tailEnd/>
            </a:ln>
          </p:spPr>
          <p:txBody>
            <a:bodyPr/>
            <a:lstStyle/>
            <a:p>
              <a:endParaRPr lang="ru-RU"/>
            </a:p>
          </p:txBody>
        </p:sp>
        <p:sp>
          <p:nvSpPr>
            <p:cNvPr id="37" name="Freeform 39"/>
            <p:cNvSpPr>
              <a:spLocks/>
            </p:cNvSpPr>
            <p:nvPr/>
          </p:nvSpPr>
          <p:spPr bwMode="auto">
            <a:xfrm>
              <a:off x="1875" y="1554"/>
              <a:ext cx="294" cy="401"/>
            </a:xfrm>
            <a:custGeom>
              <a:avLst/>
              <a:gdLst>
                <a:gd name="T0" fmla="*/ 268 w 294"/>
                <a:gd name="T1" fmla="*/ 0 h 401"/>
                <a:gd name="T2" fmla="*/ 0 w 294"/>
                <a:gd name="T3" fmla="*/ 389 h 401"/>
                <a:gd name="T4" fmla="*/ 21 w 294"/>
                <a:gd name="T5" fmla="*/ 401 h 401"/>
                <a:gd name="T6" fmla="*/ 294 w 294"/>
                <a:gd name="T7" fmla="*/ 8 h 401"/>
                <a:gd name="T8" fmla="*/ 268 w 294"/>
                <a:gd name="T9" fmla="*/ 0 h 401"/>
                <a:gd name="T10" fmla="*/ 0 60000 65536"/>
                <a:gd name="T11" fmla="*/ 0 60000 65536"/>
                <a:gd name="T12" fmla="*/ 0 60000 65536"/>
                <a:gd name="T13" fmla="*/ 0 60000 65536"/>
                <a:gd name="T14" fmla="*/ 0 60000 65536"/>
                <a:gd name="T15" fmla="*/ 0 w 294"/>
                <a:gd name="T16" fmla="*/ 0 h 401"/>
                <a:gd name="T17" fmla="*/ 294 w 294"/>
                <a:gd name="T18" fmla="*/ 401 h 401"/>
              </a:gdLst>
              <a:ahLst/>
              <a:cxnLst>
                <a:cxn ang="T10">
                  <a:pos x="T0" y="T1"/>
                </a:cxn>
                <a:cxn ang="T11">
                  <a:pos x="T2" y="T3"/>
                </a:cxn>
                <a:cxn ang="T12">
                  <a:pos x="T4" y="T5"/>
                </a:cxn>
                <a:cxn ang="T13">
                  <a:pos x="T6" y="T7"/>
                </a:cxn>
                <a:cxn ang="T14">
                  <a:pos x="T8" y="T9"/>
                </a:cxn>
              </a:cxnLst>
              <a:rect l="T15" t="T16" r="T17" b="T18"/>
              <a:pathLst>
                <a:path w="294" h="401">
                  <a:moveTo>
                    <a:pt x="268" y="0"/>
                  </a:moveTo>
                  <a:lnTo>
                    <a:pt x="0" y="389"/>
                  </a:lnTo>
                  <a:lnTo>
                    <a:pt x="21" y="401"/>
                  </a:lnTo>
                  <a:lnTo>
                    <a:pt x="294" y="8"/>
                  </a:lnTo>
                  <a:lnTo>
                    <a:pt x="268" y="0"/>
                  </a:lnTo>
                  <a:close/>
                </a:path>
              </a:pathLst>
            </a:custGeom>
            <a:solidFill>
              <a:srgbClr val="FFFFFF"/>
            </a:solidFill>
            <a:ln w="9525">
              <a:noFill/>
              <a:round/>
              <a:headEnd/>
              <a:tailEnd/>
            </a:ln>
          </p:spPr>
          <p:txBody>
            <a:bodyPr/>
            <a:lstStyle/>
            <a:p>
              <a:endParaRPr lang="ru-RU"/>
            </a:p>
          </p:txBody>
        </p:sp>
      </p:gr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360"/>
                                          </p:val>
                                        </p:tav>
                                        <p:tav tm="100000">
                                          <p:val>
                                            <p:fltVal val="0"/>
                                          </p:val>
                                        </p:tav>
                                      </p:tavLst>
                                    </p:anim>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2"/>
          <p:cNvSpPr>
            <a:spLocks noGrp="1"/>
          </p:cNvSpPr>
          <p:nvPr>
            <p:ph sz="quarter" idx="1"/>
          </p:nvPr>
        </p:nvSpPr>
        <p:spPr>
          <a:xfrm>
            <a:off x="214282" y="1600200"/>
            <a:ext cx="3900518" cy="4572000"/>
          </a:xfrm>
        </p:spPr>
        <p:txBody>
          <a:bodyPr>
            <a:normAutofit/>
          </a:bodyPr>
          <a:lstStyle/>
          <a:p>
            <a:pPr marL="0" lvl="0" indent="0" eaLnBrk="0" hangingPunct="0">
              <a:spcBef>
                <a:spcPct val="0"/>
              </a:spcBef>
            </a:pPr>
            <a:endParaRPr lang="kk-KZ" sz="1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endParaRPr>
          </a:p>
          <a:p>
            <a:endParaRPr lang="ru-RU" dirty="0"/>
          </a:p>
        </p:txBody>
      </p:sp>
      <p:pic>
        <p:nvPicPr>
          <p:cNvPr id="7" name="Picture 4"/>
          <p:cNvPicPr>
            <a:picLocks noChangeAspect="1" noChangeArrowheads="1"/>
          </p:cNvPicPr>
          <p:nvPr/>
        </p:nvPicPr>
        <p:blipFill>
          <a:blip r:embed="rId2" cstate="print"/>
          <a:srcRect/>
          <a:stretch>
            <a:fillRect/>
          </a:stretch>
        </p:blipFill>
        <p:spPr bwMode="auto">
          <a:xfrm>
            <a:off x="9468544" y="45898"/>
            <a:ext cx="2571767" cy="1945983"/>
          </a:xfrm>
          <a:prstGeom prst="rect">
            <a:avLst/>
          </a:prstGeom>
          <a:noFill/>
          <a:ln w="9525">
            <a:noFill/>
            <a:miter lim="800000"/>
            <a:headEnd/>
            <a:tailEnd/>
          </a:ln>
        </p:spPr>
      </p:pic>
      <p:sp>
        <p:nvSpPr>
          <p:cNvPr id="9" name="Содержимое 8"/>
          <p:cNvSpPr>
            <a:spLocks noGrp="1"/>
          </p:cNvSpPr>
          <p:nvPr>
            <p:ph sz="quarter" idx="2"/>
          </p:nvPr>
        </p:nvSpPr>
        <p:spPr>
          <a:xfrm>
            <a:off x="357158" y="357166"/>
            <a:ext cx="8215370" cy="6143668"/>
          </a:xfrm>
        </p:spPr>
        <p:style>
          <a:lnRef idx="3">
            <a:schemeClr val="lt1"/>
          </a:lnRef>
          <a:fillRef idx="1">
            <a:schemeClr val="accent2"/>
          </a:fillRef>
          <a:effectRef idx="1">
            <a:schemeClr val="accent2"/>
          </a:effectRef>
          <a:fontRef idx="minor">
            <a:schemeClr val="lt1"/>
          </a:fontRef>
        </p:style>
        <p:txBody>
          <a:bodyPr/>
          <a:lstStyle/>
          <a:p>
            <a:pPr algn="just">
              <a:buNone/>
            </a:pPr>
            <a:r>
              <a:rPr lang="kk-KZ" sz="2800" dirty="0" smtClean="0">
                <a:solidFill>
                  <a:schemeClr val="tx1"/>
                </a:solidFill>
                <a:latin typeface="Times New Roman" pitchFamily="18" charset="0"/>
                <a:cs typeface="Times New Roman" pitchFamily="18" charset="0"/>
              </a:rPr>
              <a:t>		Денсаулық сақтау саласын қаржыландырудың негізгі бағыттары мыналарды қамтуы қажет:</a:t>
            </a:r>
            <a:endParaRPr lang="ru-RU" sz="2800" dirty="0" smtClean="0">
              <a:solidFill>
                <a:schemeClr val="tx1"/>
              </a:solidFill>
              <a:latin typeface="Times New Roman" pitchFamily="18" charset="0"/>
              <a:cs typeface="Times New Roman" pitchFamily="18" charset="0"/>
            </a:endParaRPr>
          </a:p>
          <a:p>
            <a:pPr algn="just">
              <a:buNone/>
            </a:pPr>
            <a:r>
              <a:rPr lang="kk-KZ" sz="2800" dirty="0" smtClean="0">
                <a:solidFill>
                  <a:schemeClr val="tx1"/>
                </a:solidFill>
                <a:latin typeface="Times New Roman" pitchFamily="18" charset="0"/>
                <a:cs typeface="Times New Roman" pitchFamily="18" charset="0"/>
              </a:rPr>
              <a:t>- азаматтарды медициналық көмек көрсетуді мемлекеттің кепілдеме беруін;</a:t>
            </a:r>
            <a:endParaRPr lang="ru-RU" sz="2800" dirty="0" smtClean="0">
              <a:solidFill>
                <a:schemeClr val="tx1"/>
              </a:solidFill>
              <a:latin typeface="Times New Roman" pitchFamily="18" charset="0"/>
              <a:cs typeface="Times New Roman" pitchFamily="18" charset="0"/>
            </a:endParaRPr>
          </a:p>
          <a:p>
            <a:pPr algn="just">
              <a:buNone/>
            </a:pPr>
            <a:r>
              <a:rPr lang="kk-KZ" sz="2800" dirty="0" smtClean="0">
                <a:solidFill>
                  <a:schemeClr val="tx1"/>
                </a:solidFill>
                <a:latin typeface="Times New Roman" pitchFamily="18" charset="0"/>
                <a:cs typeface="Times New Roman" pitchFamily="18" charset="0"/>
              </a:rPr>
              <a:t>- әлеуметтік жағынан ақысыз медициналық көмек берудің кепілденген көлемі ішіне ең маңызды медициналық көмек шаралары кіруі тиіс; </a:t>
            </a:r>
            <a:endParaRPr lang="ru-RU" sz="2800" dirty="0" smtClean="0">
              <a:solidFill>
                <a:schemeClr val="tx1"/>
              </a:solidFill>
              <a:latin typeface="Times New Roman" pitchFamily="18" charset="0"/>
              <a:cs typeface="Times New Roman" pitchFamily="18" charset="0"/>
            </a:endParaRPr>
          </a:p>
          <a:p>
            <a:pPr algn="just">
              <a:buNone/>
            </a:pPr>
            <a:r>
              <a:rPr lang="kk-KZ" sz="2800" dirty="0" smtClean="0">
                <a:solidFill>
                  <a:schemeClr val="tx1"/>
                </a:solidFill>
                <a:latin typeface="Times New Roman" pitchFamily="18" charset="0"/>
                <a:cs typeface="Times New Roman" pitchFamily="18" charset="0"/>
              </a:rPr>
              <a:t>- тұрғындарға кепілденген медициналық көмек берудің негізгі тұжырымдамасы ол тұрғындарды жаппай қамту, оған қай әлеуметтік ортаның да қолы жетуі және олардың ақысыз болуын.</a:t>
            </a:r>
            <a:endParaRPr lang="ru-RU" sz="2800" dirty="0" smtClean="0">
              <a:solidFill>
                <a:schemeClr val="tx1"/>
              </a:solidFill>
              <a:latin typeface="Times New Roman" pitchFamily="18" charset="0"/>
              <a:cs typeface="Times New Roman" pitchFamily="18" charset="0"/>
            </a:endParaRPr>
          </a:p>
          <a:p>
            <a:pPr>
              <a:buNone/>
            </a:pPr>
            <a:endParaRPr lang="ru-RU" dirty="0"/>
          </a:p>
        </p:txBody>
      </p:sp>
      <p:pic>
        <p:nvPicPr>
          <p:cNvPr id="10" name="Picture 9" descr="tempimage14"/>
          <p:cNvPicPr>
            <a:picLocks noChangeAspect="1" noChangeArrowheads="1"/>
          </p:cNvPicPr>
          <p:nvPr/>
        </p:nvPicPr>
        <p:blipFill>
          <a:blip r:embed="rId3" cstate="print"/>
          <a:srcRect/>
          <a:stretch>
            <a:fillRect/>
          </a:stretch>
        </p:blipFill>
        <p:spPr bwMode="auto">
          <a:xfrm>
            <a:off x="3071802" y="5000636"/>
            <a:ext cx="3571900" cy="1377950"/>
          </a:xfrm>
          <a:prstGeom prst="rect">
            <a:avLst/>
          </a:prstGeom>
          <a:noFill/>
          <a:ln w="9525">
            <a:noFill/>
            <a:miter lim="800000"/>
            <a:headEnd/>
            <a:tailEnd/>
          </a:ln>
        </p:spPr>
      </p:pic>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Эркер">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258</TotalTime>
  <Words>377</Words>
  <Application>Microsoft Office PowerPoint</Application>
  <PresentationFormat>Экран (4:3)</PresentationFormat>
  <Paragraphs>43</Paragraphs>
  <Slides>14</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14</vt:i4>
      </vt:variant>
    </vt:vector>
  </HeadingPairs>
  <TitlesOfParts>
    <vt:vector size="16" baseType="lpstr">
      <vt:lpstr>Эркер</vt:lpstr>
      <vt:lpstr>1_Эркер</vt:lpstr>
      <vt:lpstr>Презентация PowerPoint</vt:lpstr>
      <vt:lpstr>Презентация PowerPoint</vt:lpstr>
      <vt:lpstr>  Биыл Денсаулық сақтаудың бірегей ұлттық жүйесі іске енгізілуі аяқталады, 2011-2015 жылдарға арналған «Саламатты Қазақстан» мемлекеттік бағдарламасы жұмыс істеп, осы салада қаржыландыру жұмыстары жоғары қарқынмен көтеріліп келеді. Егемендік алғалы денсаулық сақтау саласын қаржыландыру 12 есе өскен. Тек соңғы он жыл аралығында ғана денсаулық сақтауда қаржыландыру көлемі 4 еседен астам көбейді. Қазақстанның денсаулық сақтау жүйесінің жалпы бюджеті 2015 жылға қарай 900 млрд теңгеге жетпек. Қазір біздің ел денсаулық сақтау саласын қаржыландыру деңгейі Шығыс Еуропа елдерінің қатарына қосылып қалды.  Американдық ғалымдар өткен 2012 жылы осы тұрғыдан біздің елді бақылау кезеңінен бергі ең қолайлы он мемлекет ішіне кіргізіп отыр. </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 </vt:lpstr>
      <vt:lpstr>Презентация PowerPoint</vt:lpstr>
      <vt:lpstr>Презентация PowerPoint</vt:lpstr>
      <vt:lpstr>Зейін қойып  тыңдағандарыңызға  рахмет!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АТАУЫ: ҚАЗАҚ   ТІЛІ КАФЕДРАСЫ ЛАТЫН ТІЛІ КУРСЫМЕН</dc:title>
  <dc:creator>Анатом</dc:creator>
  <cp:lastModifiedBy>Анатом</cp:lastModifiedBy>
  <cp:revision>31</cp:revision>
  <dcterms:modified xsi:type="dcterms:W3CDTF">2013-05-24T06:49:57Z</dcterms:modified>
</cp:coreProperties>
</file>