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82" r:id="rId2"/>
    <p:sldId id="257" r:id="rId3"/>
    <p:sldId id="262" r:id="rId4"/>
    <p:sldId id="280" r:id="rId5"/>
    <p:sldId id="258" r:id="rId6"/>
    <p:sldId id="259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2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5E74F-5DED-48A4-AB45-CD30C0D657BF}" type="datetimeFigureOut">
              <a:rPr lang="ru-RU" smtClean="0"/>
              <a:t>25.05.2013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96EFE-EFDD-41D7-9BA4-A8964C881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8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64CE-3C26-4B36-80FF-3F8A797435B7}" type="datetimeFigureOut">
              <a:rPr lang="ru-RU" smtClean="0"/>
              <a:t>25.05.2013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FAAA-5BE9-41B0-A622-32595AE5E15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64CE-3C26-4B36-80FF-3F8A797435B7}" type="datetimeFigureOut">
              <a:rPr lang="ru-RU" smtClean="0"/>
              <a:t>25.05.2013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FAAA-5BE9-41B0-A622-32595AE5E1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64CE-3C26-4B36-80FF-3F8A797435B7}" type="datetimeFigureOut">
              <a:rPr lang="ru-RU" smtClean="0"/>
              <a:t>25.05.2013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FAAA-5BE9-41B0-A622-32595AE5E1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64CE-3C26-4B36-80FF-3F8A797435B7}" type="datetimeFigureOut">
              <a:rPr lang="ru-RU" smtClean="0"/>
              <a:t>25.05.2013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FAAA-5BE9-41B0-A622-32595AE5E15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64CE-3C26-4B36-80FF-3F8A797435B7}" type="datetimeFigureOut">
              <a:rPr lang="ru-RU" smtClean="0"/>
              <a:t>25.05.2013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FAAA-5BE9-41B0-A622-32595AE5E1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64CE-3C26-4B36-80FF-3F8A797435B7}" type="datetimeFigureOut">
              <a:rPr lang="ru-RU" smtClean="0"/>
              <a:t>25.05.2013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FAAA-5BE9-41B0-A622-32595AE5E15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64CE-3C26-4B36-80FF-3F8A797435B7}" type="datetimeFigureOut">
              <a:rPr lang="ru-RU" smtClean="0"/>
              <a:t>25.05.2013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FAAA-5BE9-41B0-A622-32595AE5E15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64CE-3C26-4B36-80FF-3F8A797435B7}" type="datetimeFigureOut">
              <a:rPr lang="ru-RU" smtClean="0"/>
              <a:t>25.05.2013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FAAA-5BE9-41B0-A622-32595AE5E1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64CE-3C26-4B36-80FF-3F8A797435B7}" type="datetimeFigureOut">
              <a:rPr lang="ru-RU" smtClean="0"/>
              <a:t>25.05.2013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FAAA-5BE9-41B0-A622-32595AE5E1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64CE-3C26-4B36-80FF-3F8A797435B7}" type="datetimeFigureOut">
              <a:rPr lang="ru-RU" smtClean="0"/>
              <a:t>25.05.2013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FAAA-5BE9-41B0-A622-32595AE5E1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64CE-3C26-4B36-80FF-3F8A797435B7}" type="datetimeFigureOut">
              <a:rPr lang="ru-RU" smtClean="0"/>
              <a:t>25.05.2013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FAAA-5BE9-41B0-A622-32595AE5E15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chemeClr val="bg2">
                <a:lumMod val="72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2064CE-3C26-4B36-80FF-3F8A797435B7}" type="datetimeFigureOut">
              <a:rPr lang="ru-RU" smtClean="0"/>
              <a:t>25.05.2013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0FFAAA-5BE9-41B0-A622-32595AE5E1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CROWN\Мои документы\Foto KAZNMU\13-580x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92888" cy="24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9786" y="1484784"/>
            <a:ext cx="692419" cy="93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04801" y="5085184"/>
            <a:ext cx="86596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802E00"/>
                </a:solidFill>
                <a:latin typeface="Times New Roman" pitchFamily="18" charset="0"/>
                <a:cs typeface="Times New Roman" pitchFamily="18" charset="0"/>
              </a:rPr>
              <a:t>Директор департамента по клинической работе </a:t>
            </a:r>
            <a:r>
              <a:rPr lang="ru-RU" sz="2800" b="1" dirty="0" smtClean="0">
                <a:solidFill>
                  <a:srgbClr val="802E00"/>
                </a:solidFill>
                <a:latin typeface="Times New Roman" pitchFamily="18" charset="0"/>
                <a:cs typeface="Times New Roman" pitchFamily="18" charset="0"/>
              </a:rPr>
              <a:t>профессор </a:t>
            </a:r>
            <a:r>
              <a:rPr lang="ru-RU" sz="2800" b="1" dirty="0" err="1">
                <a:solidFill>
                  <a:srgbClr val="802E00"/>
                </a:solidFill>
                <a:latin typeface="Times New Roman" pitchFamily="18" charset="0"/>
                <a:cs typeface="Times New Roman" pitchFamily="18" charset="0"/>
              </a:rPr>
              <a:t>Куракбаев</a:t>
            </a:r>
            <a:r>
              <a:rPr lang="ru-RU" sz="2800" b="1" dirty="0">
                <a:solidFill>
                  <a:srgbClr val="802E00"/>
                </a:solidFill>
                <a:latin typeface="Times New Roman" pitchFamily="18" charset="0"/>
                <a:cs typeface="Times New Roman" pitchFamily="18" charset="0"/>
              </a:rPr>
              <a:t> К.К.</a:t>
            </a:r>
            <a:br>
              <a:rPr lang="ru-RU" sz="2800" b="1" dirty="0">
                <a:solidFill>
                  <a:srgbClr val="802E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967335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Совершенствование клинического процесса в целях повышения качества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880284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Заведующий кафедрой оказывает экстренную и консультативную помощь во всех базовых и не базовых учреждениях города, в городах и областях РК. Сотрудники кафедры проводятся занятия с врачами клинических баз.</a:t>
            </a:r>
          </a:p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Улучшение показателя ранней неонатальной смертности связано с внедрением перинатальных технологий и постоянным мониторингом ее исполнения, с участием кафедры проводится семинары – тренинги с аттестацией сотрудников по алгоритмам реанимации и выхаживания</a:t>
            </a:r>
          </a:p>
        </p:txBody>
      </p:sp>
    </p:spTree>
    <p:extLst>
      <p:ext uri="{BB962C8B-B14F-4D97-AF65-F5344CB8AC3E}">
        <p14:creationId xmlns:p14="http://schemas.microsoft.com/office/powerpoint/2010/main" val="6335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8507288" cy="590465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ППС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кафедры проводят огромную работу по снижению младенческой смертности: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катамнестическое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наблюдение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рожденных с экстремально низкой массой тела, анализ историй болезней детей с врожденными пороками сердца, проведен внутренний аудит новорождённых в ОАРИТ  и новорожденным, родившихся в тяжелой  асфиксии, проведен клинический экзамен в виде клинических ситуаций у врачей неонатологов физиологии  новорожденных, патологии  новорождённых и ОАРИТ, постоянно проводится экспертная оценка историй болезней ОПН, ОАРИТ, проведен тренинг для врачей неонатологов по первичной реанимации новорожденных в родильной палате, проводится ретроспективный анализ историй болезней 30 маловесных детей, внедрен препарат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Инестом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Элькар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в комплексной реабилитации маловесных детей,</a:t>
            </a:r>
          </a:p>
        </p:txBody>
      </p:sp>
    </p:spTree>
    <p:extLst>
      <p:ext uri="{BB962C8B-B14F-4D97-AF65-F5344CB8AC3E}">
        <p14:creationId xmlns:p14="http://schemas.microsoft.com/office/powerpoint/2010/main" val="13484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229600" cy="5865515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ППС кафедры участвует во внутренней комиссии по разбору летальных исходов и проводит экспертную оценку историй болезней умерших детей, 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провели конференцию «Выхаживание маловесных детей с использованием тепловой цепочки», «Вопросы аллергологии и иммунологии в практике врача педиатра», «День спирометрии», «Современные подходы  в ведении болезней у детей раннего возраста». ППС к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афедры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фтизиопульмонологии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 главе с зав. кафедрой, проф.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Ракишевой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А.С. проводят огромную консультативно-профилактическую работу по снижению туберкулеза в РК.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76672"/>
            <a:ext cx="8507288" cy="6120680"/>
          </a:xfrm>
        </p:spPr>
        <p:txBody>
          <a:bodyPr/>
          <a:lstStyle/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ППС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университета принимали участие в работе по созданию и выполнению клинических протоколов (ППС кафедры оториноларингологии, общей хирургии, клиническая фармакология, хирургической стоматологии,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неврологии, детских инфекции)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утвержденных МЗ РК, которые регламентируют работу специалистов практического здравоохранения.  </a:t>
            </a:r>
          </a:p>
          <a:p>
            <a:pPr marL="0" indent="0">
              <a:buNone/>
            </a:pP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2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Сотрудники кафедр университета являются: членами Республиканского и городского штабов по снижению материнской и перинатальной смертности, участниками Программы ВОЗ  «Конфиденциальный аудит», членами аттестационной комиссии по присвоению квалификационных категорий по разным специальностям, членами республиканского и городского штабов по профилактике МС и ПС и членами  Европейской Ассоциации гинекологов детского и подросткового возраста (EURA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AG). Многие сотрудники являются внештатными специалистами МЗ РК и других организации.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82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Разработаны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лечебные нормативные нагрузки ППС по всем специальностям, которые утверждены ректором на основе лечебных нормативов ППС разработаны критерий КР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клинической работе  сотрудников клинических кафедр.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Разрабатывается программное обеспечения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MicrosoftExcel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расчета коэффициентов, определяющих ценность отдельных показателей лечебной работы.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1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548680"/>
            <a:ext cx="8229600" cy="604867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ППС  университета  ежегодно участвуют в благотворительных акциях в г. Алматы и области: кафедра визуальной диагностики, неврологии постдипломного образования;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офтальмологии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эндокринологии;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оториноларингологии;</a:t>
            </a:r>
          </a:p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коммуникативных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навыков; психиатрии, психотерапии и наркологии; детских инфекционных болезней; лабораторной диагностики и молекулярной медицины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детской хирургии, постдипломной подготовки по педиатрии; инфекционных и тропических болезней;  анестезиологии и реаниматологии; введение в клинику с курсом «Сестринское дело»;  детских болезней №1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фтизиопульмонологии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модуль ВИЧ – инфекция и инфекционный контроль; модуль пропедевтики хирургической стоматологии; акушерства и гинекологии №1. 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Силами ППС университета была оказана помощь следующим учреждения г. Алматы и области:</a:t>
            </a:r>
          </a:p>
          <a:p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 ГКБ, №7ГКБ, №4 ГКБ, Род.дом №2, ЖК №15,2,17,12; РНАЦППН,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НЦПТ РК, 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доме ребенка № 2, «Доме Ветеранов»,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ГКИБ им.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И.С.Жекеновой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Школа-интернат №8 для детей-сирот, ГДП № 4, Детский дом № 1, ГП № 17, ГСП, Школа № 142, № 32, ГП №1,3,4,6,8,9,12,13,16,20,22; ГДП№7, ГП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ВОВ,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Б-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Хоспис, детское отд., Городской кардиологический центр,  детского дома «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Жануя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Ушконыр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Карасайского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района,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сш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№169 Алатауского района, ДГКБ №1,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2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92892994"/>
              </p:ext>
            </p:extLst>
          </p:nvPr>
        </p:nvGraphicFramePr>
        <p:xfrm>
          <a:off x="251521" y="646331"/>
          <a:ext cx="8280920" cy="59834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32047"/>
                <a:gridCol w="6921868"/>
                <a:gridCol w="927005"/>
              </a:tblGrid>
              <a:tr h="280417"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05" algn="l"/>
                          <a:tab pos="25527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7333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41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клинических баз, на которых проходят практические занятия и производственную практику обучающиеся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801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пролеченных  больных, всего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75662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801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проконсультированных больных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79521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801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прооперированных больных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6290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801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прочитанных лекций/ выступления по СМИ  для населения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801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клинических разборов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801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консилиумов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2662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6865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для клинических баз и медицинских организаций конференций, семинаров /мастер-классов, в том числе с участием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визитинг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-профессоров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Виз.проф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.-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801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патологоанатомических конференций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7333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актов внедрения новых технологий по диагностике, лечению и профилактике заболеваний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801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сотрудников, прошедших повышение квалификации  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6397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Врачебные категории  в разрезе  профиля оказания медицинских  услуг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01930" algn="l"/>
                        </a:tabLs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-323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01930" algn="l"/>
                        </a:tabLs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категория-79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01930" algn="l"/>
                        </a:tabLs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Вторая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-27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600" b="1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801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совместителей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ЛЕЧЕБНО-ДИАГНОСТИЧЕСКАЯ ПОМОЩЬ ППС УНИВЕРСИТЕТА ПРАКТИЧЕСКОМУ ЗДРАВООХРАНЕНИЮ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04664"/>
            <a:ext cx="8229600" cy="633670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Сотрудники кафедры принимают участие: в разработке стандартов обследования и лечения, организуют для врачей тематические конференции, семинары, участвуют в организации и проведении заседаний общества акушер-гинекологов постоянно участвуют в работе комиссий «Управления комитета по контролю качества медицинских услуг в г. Алматы и других городах РК. За 2012</a:t>
            </a:r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-2013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уч. год ППС университета участвовала в комиссиях по письмам приходящим из Департамента комитета контроля медицинской и фармацевтической деятельности,  Департамента внутренних дел, прокуратуры по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г.Алматы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области были задействованы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специалиста с различных кафедр университета.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Среди них хочется особо отметить: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Хамзина А.Х. профессора кафедры визуальной диагностики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Исраилову В.К. профессора зав.каф.  кафедры анестезиологии и реаниматологии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Сапаргалиеву А.Д. профессора зав.каф. кафедры патаномической анатомии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Омарову Г.К. профессора, зав.каф. акушерства и гинекологии № 1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Калиеву Л.К. профессора, зав.каф. акушерства и гинекологии № 2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Тукешеву Б.Ш. профессора, зав.кафедрой внутренних болезней № 1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6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548680"/>
            <a:ext cx="8435280" cy="557748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Основным условием успешной работы департамента по клинической работе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университета в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настоящее время является подготовка профессиональных специалистов новой генерации, которая возможна только на основе интеграции научно-педагогического потенциала ВУЗа и современной материально-технической базы больниц, формирования новой корпоративной культуры, внедрения инновационных образовательных программ, содержащих новые, качественно усовершенствованные технологии, методы и формы обучения. </a:t>
            </a:r>
          </a:p>
        </p:txBody>
      </p:sp>
    </p:spTree>
    <p:extLst>
      <p:ext uri="{BB962C8B-B14F-4D97-AF65-F5344CB8AC3E}">
        <p14:creationId xmlns:p14="http://schemas.microsoft.com/office/powerpoint/2010/main" val="12381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kk-K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сентября месяца 2012г.  </a:t>
            </a:r>
            <a:r>
              <a:rPr lang="kk-K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визитинг –профессорам на клинические кафедры были приглашены: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департамента хирургии – 6 профессоров из России, Италии, Иордании, Израиля.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департамента педиатрии – 5 профессоров из Чехии, Белоруссии, Англии и Литвы.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департамента внутренних болезней – 27 профессоров из РФ, Израиля,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Япония, Киргизии, США,</a:t>
            </a:r>
            <a:r>
              <a:rPr lang="kk-K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Англии, Литвы, Эстонии, Иордании, Болгарии, Германии.</a:t>
            </a:r>
          </a:p>
          <a:p>
            <a:r>
              <a:rPr lang="kk-K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департамента стоматологии - 7 профессоров из России, Украина, Турция, Израиля.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3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-99392"/>
            <a:ext cx="8820472" cy="6840760"/>
          </a:xfrm>
        </p:spPr>
        <p:txBody>
          <a:bodyPr>
            <a:normAutofit fontScale="85000" lnSpcReduction="20000"/>
          </a:bodyPr>
          <a:lstStyle/>
          <a:p>
            <a:endParaRPr lang="kk-KZ" dirty="0" smtClean="0"/>
          </a:p>
          <a:p>
            <a:pPr algn="just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Сотрудниками департамента 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клинической работе ведется огромная работа по профилактике туберкулеза. Разработана программа по предупреждению и раннему выявлению туберкулеза среди студентов КазНМУ, 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которая получила 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внутривузовский гранд по нему разработан план работы, котрый выполняется сегодня. Для свевременного выявления больных туберкулёзом Университетом для клиники приобретены и установлены 2 цифровых флюрографа, во избежание врачебных ошибок рентгенодиагностические кабинеты усилены сотрудниками кафедры визуальной диагностики. </a:t>
            </a:r>
            <a:endParaRPr lang="kk-KZ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Проведены  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профилактические мед.осмотры студентов 1 и 2 курсов всех факультетов. </a:t>
            </a:r>
            <a:endParaRPr lang="kk-KZ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Проводятся 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полный объём противоэпидемических и профилактических мероприятии с учётом всех предусмотренных правил и инструкции обеззараживания внешней среды и предметов обихода.организован штаб по профилактике и  ликвидации очагов туберкулёза и других инфекционных заболевании среди студентов определён список студентов подлежащих к социально-уязвимой части населения (группа риска), которым оказывается материальная помощь. </a:t>
            </a:r>
            <a:endParaRPr lang="kk-KZ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Разрабатывается 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приказа по  правилам выхода в академ отпуск студентов заболевших туберкулезом. При штабе из числа студентов 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старших курсов 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работает активная группа по пропаганде здорового образа жизни и профилактике заболевании, которые проводят тематические лекции, беседы и распространяют информационно – образовательную литературу   брощюры, листовки,буклеты и плакаты), организовывают уголки здоровья в общежитиях.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5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964488" cy="633670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заключение следует сказать, что основным задачам, которые предстоит решать в сфере лечебной деятельности университета в 2012 году, следует отнести: 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 Участие сотрудников университета в реализации национального проекта Саламаты Казахстан.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 Обеспечение выполнения национальных программ в области здравоохранения: охрана материнства и детства, профилактика онкологических заболеваний, профилактика и лечение сердечно - сосудистых заболеваний,  преодоление туберкулеза, помощь и лечение ВИЧ инфицированных и больных  СПИДом.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 Выполнение  обеспечения кадровой политики, путем повышения квалификации ППС университета в ближнем и дальнем зарубежье. 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 Обеспечение продуктивного взаимного сотрудничества с практическим здравоохранением для повышения эффективности и качества оказания медицинской помощи жителям РК. Урегулирование правовых взаимоотношений между клиническими кафедрами и руководством лечебно-профилактическим учреждений, на базе которых располагаются кафедры.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 Проведение клинических научных исследований, результаты которых решали бы конкретные проблемы практического здравоохранения и являлись бы фундаментальными научными работами.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 Инновационная деятельность,  заключающаяся в теоретическом изучении и апробации с последующим внедрением в медицинскую практику нововведений. Расширение внедрений современных медицинских технологий для повышения эффективности и качества оказываемых медицинских услуг.</a:t>
            </a:r>
          </a:p>
          <a:p>
            <a:pPr>
              <a:spcBef>
                <a:spcPts val="0"/>
              </a:spcBef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036496" cy="659735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Одним из компетентностно ориентированного подхода к обучению нашего Университета является триединство-образования, науки и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практики, которая включает в себе решение следующих задач: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руководителей клиник (отделений) из числа заведующих кафедр или модулей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обязательное привлечение ППС лечебно-диагностическому процессу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обязательное привлечение сотрудников к научно-исследовательским работам (со студентами), для чего предполагается увеличение ресурсов для научных исследовании по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внутривузовским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грантам;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расширение базы подготовки врачей-интернов, резидентов и докторантов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обеспечение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пациентоориентированности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создание службы по уходу за больными;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внедрение новых принципов больничного менеджмента.</a:t>
            </a:r>
            <a:endParaRPr lang="kk-K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8507288" cy="6264696"/>
          </a:xfrm>
        </p:spPr>
        <p:txBody>
          <a:bodyPr>
            <a:normAutofit lnSpcReduction="10000"/>
          </a:bodyPr>
          <a:lstStyle/>
          <a:p>
            <a:pPr algn="just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 задачи сегодня осуществляются за счет программы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«Аффилированных клиник» куда вошли крупные клиники города Алматы, также для реализации программы были разработаны: порядок взаимодействия с выделенными  клиническими базами по интеграции действий  сотрудников университета и баз, порядок использования рабочего времени ППС в клинических базах, включая совмещение  или выполнения функций руководителя структурного подразделения, по согласованию руководством клинических баз разработано «Положение об учете и оценки клинической нагрузки ППС и системы дополнительной оплаты труда», отобраны кандидатуры из числа ППС на должность заведующего отделениями,  составлены  договора с клиническими базами, разработаны должностные инструкции для заведующих отдалении, которые находятся на утверждении  в управлении здравоохранении.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 дальнейшее совершенствование учебно-методических и клинических баз университета, обеспечение формирования целевых заказов на подготовку специалистов, внедрение современных медицинских технологий, интеграция в международное медицинское сообщество, для реализации этих задач университет имеет свои клиники  ОКЦ, КВБ, институт стоматологии и 81 клинические базы, куда входят НИИ, стационары, поликлиники  частные клиники г. Алматы 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клинических баз в областях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4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548680"/>
            <a:ext cx="8496944" cy="5577483"/>
          </a:xfrm>
        </p:spPr>
        <p:txBody>
          <a:bodyPr>
            <a:normAutofit/>
          </a:bodyPr>
          <a:lstStyle/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Разработаны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мероприятия по развитию и внедрению высокоспециализированной медицинской помощи в РК, включающие обязательное повышение профессиональной подготовки ППС клинических кафедр в ближнем и дальнем зарубежье за счет средств университета, утверждены списки ППС.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8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404664"/>
            <a:ext cx="8579296" cy="61926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Производственная практика студентов является составной частью основной образовательной программы высшего профессионального образования в подготовке высококвалифицированных специалистов в связи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проводится производственная практика согласно ГОСО- 2006 и утвержденному положению о производственной практике проводится на клинических базах по совместному договору. С целью эффективной организацией и проведения учебной и производственной практики, формированию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операциональной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коммуникативной компетенции в рамках реализации Модели университетского  медицинского образования и максимальной интеграции часть  часов за руководство и проведение практики закрепили за  Объединённой университетской клиникой 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32656"/>
            <a:ext cx="9144000" cy="62646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Продолжена работа по внедрению стандартов лечения, внедрению технологий по реабилитации и восстановительному лечению,  внедрению высокотехнологичной медицинской помощи в медицинских учреждениях области, повышению потенциала университетских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клиник.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Продолжена серьезная работа по обеспечению выполнения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национальной программы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области здравоохранения. Программа «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Саламатты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на 2011 – 2015 годы (сотрудники кафедр акушерство и гинекологии осуществляют выезд в города РК для оказания практической помощи ЛПУ. Сотрудниками кафедры подготовлены рекомендации по улучшению помощи беременным с ЭГП, обучены врачи  методике хирургического гомеостаза, который позволяет значительно снизить объём кровопотери у женщин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25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435280" cy="586551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Проведены выездные лекции и практические семинары для врачей в г. Алматы и  </a:t>
            </a:r>
            <a:r>
              <a:rPr lang="ru-RU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Алматинской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области сотрудниками кафедры проф. </a:t>
            </a:r>
            <a:r>
              <a:rPr lang="ru-RU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Шарифкановой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М.Н., проф. </a:t>
            </a:r>
            <a:r>
              <a:rPr lang="ru-RU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Кудайбергенова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Т.К., проф. Омаровой Г.К и проф. Калиевой Л,Г. по вопросам оказания неотложной акушерской помощи с основами правового подхода и аудита. </a:t>
            </a:r>
            <a:endParaRPr lang="ru-RU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обращению начальника УЗ г. Алматы в связи со сложившейся сложной ситуацией по акушерско-гинекологической помощи в </a:t>
            </a:r>
            <a:r>
              <a:rPr lang="ru-RU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г.Алматы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многие отдаленные поликлиники и женские консультации были предложены кафедрам под  </a:t>
            </a:r>
            <a:r>
              <a:rPr lang="ru-RU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курацию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8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216</TotalTime>
  <Words>1701</Words>
  <Application>Microsoft Office PowerPoint</Application>
  <PresentationFormat>Экран (4:3)</PresentationFormat>
  <Paragraphs>109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Анатом</cp:lastModifiedBy>
  <cp:revision>18</cp:revision>
  <dcterms:created xsi:type="dcterms:W3CDTF">2013-05-23T15:11:23Z</dcterms:created>
  <dcterms:modified xsi:type="dcterms:W3CDTF">2013-05-25T04:14:22Z</dcterms:modified>
</cp:coreProperties>
</file>