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C8CD2-72A8-4774-AA4D-A86623501385}" type="datetimeFigureOut">
              <a:rPr lang="kk-KZ" smtClean="0"/>
              <a:pPr/>
              <a:t>24.11.2012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6382-DD17-4891-9257-8634F6AF1F15}" type="slidenum">
              <a:rPr lang="kk-KZ" smtClean="0"/>
              <a:pPr/>
              <a:t>‹#›</a:t>
            </a:fld>
            <a:endParaRPr lang="kk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smed.ru/dr-antiinflam-k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050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Анальгезирующие средства</a:t>
            </a:r>
            <a:endParaRPr lang="kk-K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100" i="1" dirty="0" smtClean="0"/>
              <a:t>Анальгезирующие средства преимущественно центрального действия</a:t>
            </a:r>
            <a:r>
              <a:rPr lang="kk-KZ" i="1" dirty="0" smtClean="0"/>
              <a:t/>
            </a:r>
            <a:br>
              <a:rPr lang="kk-KZ" i="1" dirty="0" smtClean="0"/>
            </a:b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Опиоидные (наркотические) анальгетики</a:t>
            </a:r>
          </a:p>
          <a:p>
            <a:pPr>
              <a:buNone/>
            </a:pPr>
            <a:r>
              <a:rPr lang="kk-KZ" dirty="0" smtClean="0"/>
              <a:t>    </a:t>
            </a:r>
          </a:p>
          <a:p>
            <a:pPr>
              <a:buNone/>
            </a:pPr>
            <a:r>
              <a:rPr lang="kk-KZ" dirty="0" smtClean="0"/>
              <a:t>    оказывают обезбаливающее действие без утраты сознания или погружения в сон и угнетения других видов чувствительности.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/>
              <a:t>   Полные агонисты опиоидных рецепторов</a:t>
            </a:r>
          </a:p>
          <a:p>
            <a:pPr marL="571500" indent="-571500">
              <a:buFont typeface="+mj-lt"/>
              <a:buAutoNum type="arabicPeriod"/>
            </a:pPr>
            <a:r>
              <a:rPr lang="kk-KZ" i="1" dirty="0" smtClean="0"/>
              <a:t>Природные наркотические анальгетики (опиаты) </a:t>
            </a:r>
          </a:p>
          <a:p>
            <a:pPr marL="571500" indent="-571500">
              <a:buNone/>
            </a:pPr>
            <a:r>
              <a:rPr lang="kk-KZ" dirty="0" smtClean="0"/>
              <a:t>       </a:t>
            </a:r>
          </a:p>
          <a:p>
            <a:pPr marL="571500" indent="-571500">
              <a:buAutoNum type="arabicPeriod" startAt="2"/>
            </a:pPr>
            <a:endParaRPr lang="kk-KZ" i="1" dirty="0" smtClean="0"/>
          </a:p>
          <a:p>
            <a:pPr marL="571500" indent="-571500">
              <a:buAutoNum type="arabicPeriod" startAt="2"/>
            </a:pPr>
            <a:r>
              <a:rPr lang="kk-KZ" i="1" dirty="0" smtClean="0"/>
              <a:t>Синтетические наркотические анальгетики</a:t>
            </a:r>
          </a:p>
          <a:p>
            <a:pPr marL="571500" indent="-571500">
              <a:buNone/>
            </a:pPr>
            <a:r>
              <a:rPr lang="kk-KZ" i="1" dirty="0"/>
              <a:t> </a:t>
            </a:r>
            <a:r>
              <a:rPr lang="kk-KZ" i="1" dirty="0" smtClean="0"/>
              <a:t>      </a:t>
            </a:r>
            <a:endParaRPr lang="kk-KZ" dirty="0" smtClean="0"/>
          </a:p>
          <a:p>
            <a:pPr marL="571500" indent="-571500"/>
            <a:endParaRPr lang="kk-KZ" b="1" dirty="0" smtClean="0"/>
          </a:p>
          <a:p>
            <a:pPr marL="571500" indent="-571500"/>
            <a:r>
              <a:rPr lang="kk-KZ" b="1" dirty="0" smtClean="0"/>
              <a:t>Частичные агонисты и агонисты-антагонисты опиоидных рецепторов</a:t>
            </a:r>
          </a:p>
          <a:p>
            <a:pPr marL="571500" indent="-571500">
              <a:buNone/>
            </a:pPr>
            <a:r>
              <a:rPr lang="kk-KZ" dirty="0"/>
              <a:t> </a:t>
            </a:r>
            <a:r>
              <a:rPr lang="kk-KZ" dirty="0" smtClean="0"/>
              <a:t>       </a:t>
            </a:r>
          </a:p>
          <a:p>
            <a:pPr marL="571500" indent="-571500"/>
            <a:endParaRPr lang="kk-KZ" b="1" dirty="0" smtClean="0"/>
          </a:p>
          <a:p>
            <a:pPr marL="514350" indent="-514350">
              <a:buNone/>
            </a:pPr>
            <a:endParaRPr lang="kk-KZ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1538" y="171448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Морфин(Долтрад,Морфилонг), омнопон (Пантопон), кодеин</a:t>
            </a:r>
            <a:endParaRPr lang="kk-KZ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335756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Тримеперидин (Промедол), фентамин,метадон</a:t>
            </a:r>
            <a:endParaRPr lang="kk-KZ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5429264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Пентазоцин (Фортрал), буторфанол (Бефорал, Стадол), налбуфин (Нубаин), бупренорфин</a:t>
            </a:r>
            <a:endParaRPr lang="kk-K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Механизм действия</a:t>
            </a: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/>
              <a:t>Угнетение проведения болевых импульсов в афферентных путях ЦНС</a:t>
            </a:r>
          </a:p>
          <a:p>
            <a:endParaRPr lang="kk-KZ" dirty="0"/>
          </a:p>
          <a:p>
            <a:r>
              <a:rPr lang="kk-KZ" dirty="0" smtClean="0"/>
              <a:t>Усиление тормозного влияния низходящей  антиноцицептивной системы на поведение болевых импульсов в афферентных путях ЦНС</a:t>
            </a:r>
          </a:p>
          <a:p>
            <a:pPr>
              <a:buNone/>
            </a:pPr>
            <a:endParaRPr lang="kk-KZ" dirty="0" smtClean="0"/>
          </a:p>
          <a:p>
            <a:r>
              <a:rPr lang="kk-KZ" dirty="0" smtClean="0"/>
              <a:t>Изменение эмоциональной оценки боли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Опий содержит более 20 алкалоидов.</a:t>
            </a:r>
          </a:p>
          <a:p>
            <a:r>
              <a:rPr lang="kk-KZ" dirty="0" smtClean="0"/>
              <a:t>По химической структуре одни алкалоиды относятся к производным                     , другие- к производным                  .</a:t>
            </a:r>
          </a:p>
          <a:p>
            <a:endParaRPr lang="kk-KZ" dirty="0"/>
          </a:p>
          <a:p>
            <a:pPr>
              <a:buNone/>
            </a:pPr>
            <a:endParaRPr lang="kk-KZ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27860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фенантрена</a:t>
            </a:r>
            <a:endParaRPr lang="kk-KZ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321468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изохинолина</a:t>
            </a:r>
            <a:endParaRPr lang="kk-K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k-KZ" dirty="0" smtClean="0"/>
              <a:t>Для производных фенантрена(морфин,кодеин) характерно угнетающее действие на ЦНС </a:t>
            </a:r>
            <a:endParaRPr lang="kk-KZ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k-KZ" dirty="0" smtClean="0"/>
              <a:t>Для алкалоидов изихинолинового ряда (папаверин)- смазмолитическое действие на гладкие мышцы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/>
            <a:r>
              <a:rPr lang="kk-KZ" sz="3200" b="1" dirty="0" smtClean="0"/>
              <a:t>Частичные агонисты и агонисты-антагонисты опиоидных рецепторов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Неодинаково действуют на разные типы опиоидных рецепторов: </a:t>
            </a:r>
          </a:p>
          <a:p>
            <a:pPr>
              <a:buNone/>
            </a:pPr>
            <a:r>
              <a:rPr lang="kk-KZ" dirty="0" smtClean="0"/>
              <a:t>    </a:t>
            </a:r>
          </a:p>
          <a:p>
            <a:pPr>
              <a:buNone/>
            </a:pPr>
            <a:r>
              <a:rPr lang="kk-KZ" dirty="0"/>
              <a:t> </a:t>
            </a:r>
            <a:r>
              <a:rPr lang="kk-KZ" dirty="0" smtClean="0"/>
              <a:t>   Одни типы рецепторов стимулируют (агонистическое действие),</a:t>
            </a:r>
          </a:p>
          <a:p>
            <a:pPr>
              <a:buNone/>
            </a:pPr>
            <a:r>
              <a:rPr lang="kk-KZ" dirty="0"/>
              <a:t> </a:t>
            </a:r>
            <a:r>
              <a:rPr lang="kk-KZ" dirty="0" smtClean="0"/>
              <a:t>    другие блокируют (антагонистическое действие)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/>
              <a:t>При длительном применении опиоидных анальгетиков развивается лекарственная зависимость       причина хронического отравления</a:t>
            </a:r>
          </a:p>
          <a:p>
            <a:endParaRPr lang="kk-KZ" dirty="0"/>
          </a:p>
          <a:p>
            <a:r>
              <a:rPr lang="kk-KZ" dirty="0" smtClean="0"/>
              <a:t>Случайная или преднамеренная передозировка приводит к острому отравлению.</a:t>
            </a:r>
          </a:p>
          <a:p>
            <a:endParaRPr lang="kk-KZ" dirty="0"/>
          </a:p>
          <a:p>
            <a:r>
              <a:rPr lang="kk-KZ" dirty="0" smtClean="0"/>
              <a:t>При токсическом действии используют специфический антагонист – </a:t>
            </a:r>
            <a:endParaRPr lang="kk-KZ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802" y="178592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8" y="528638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налоксон (наркан), налмефен ,налтрексон</a:t>
            </a:r>
            <a:endParaRPr lang="kk-K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>Неопиоидные препараты с анальгетической активногстью </a:t>
            </a:r>
            <a:br>
              <a:rPr lang="kk-KZ" dirty="0" smtClean="0"/>
            </a:b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r>
              <a:rPr lang="kk-KZ" dirty="0" smtClean="0"/>
              <a:t>1.ненаркотические анальгетики центрального действия</a:t>
            </a:r>
          </a:p>
          <a:p>
            <a:pPr>
              <a:buNone/>
            </a:pPr>
            <a:endParaRPr lang="kk-KZ" dirty="0"/>
          </a:p>
          <a:p>
            <a:r>
              <a:rPr lang="kk-KZ" dirty="0" smtClean="0"/>
              <a:t>2. препараты различных фармакологических групп с анальгетическим компонентом действия</a:t>
            </a:r>
            <a:endParaRPr lang="kk-KZ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28612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цитрамон</a:t>
            </a:r>
            <a:endParaRPr lang="kk-KZ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42926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Противоэпилетическое средство, антидепрессант, α</a:t>
            </a:r>
            <a:r>
              <a:rPr lang="kk-KZ" baseline="-25000" dirty="0" smtClean="0">
                <a:solidFill>
                  <a:srgbClr val="FF0000"/>
                </a:solidFill>
              </a:rPr>
              <a:t>2</a:t>
            </a:r>
            <a:r>
              <a:rPr lang="kk-KZ" dirty="0" smtClean="0">
                <a:solidFill>
                  <a:srgbClr val="FF0000"/>
                </a:solidFill>
              </a:rPr>
              <a:t> – адреномиметик, средство для наркоза, антагонисты </a:t>
            </a:r>
            <a:r>
              <a:rPr lang="en-US" dirty="0" smtClean="0">
                <a:solidFill>
                  <a:srgbClr val="FF0000"/>
                </a:solidFill>
              </a:rPr>
              <a:t>NMDA- </a:t>
            </a:r>
            <a:r>
              <a:rPr lang="ru-RU" dirty="0" smtClean="0">
                <a:solidFill>
                  <a:srgbClr val="FF0000"/>
                </a:solidFill>
              </a:rPr>
              <a:t>рецепторов</a:t>
            </a:r>
            <a:endParaRPr lang="kk-KZ" dirty="0" smtClean="0">
              <a:solidFill>
                <a:srgbClr val="FF0000"/>
              </a:solidFill>
            </a:endParaRPr>
          </a:p>
          <a:p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Анальгетики со смешанным механизмом действия </a:t>
            </a: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dirty="0" smtClean="0"/>
              <a:t>Опиоидный+  неопиоидный</a:t>
            </a:r>
          </a:p>
          <a:p>
            <a:endParaRPr lang="kk-KZ" dirty="0" smtClean="0"/>
          </a:p>
          <a:p>
            <a:r>
              <a:rPr lang="kk-KZ" dirty="0" smtClean="0"/>
              <a:t>трамадол 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 smtClean="0"/>
              <a:t/>
            </a:r>
            <a:br>
              <a:rPr lang="kk-KZ" i="1" dirty="0" smtClean="0"/>
            </a:br>
            <a:r>
              <a:rPr lang="kk-KZ" i="1" dirty="0"/>
              <a:t/>
            </a:r>
            <a:br>
              <a:rPr lang="kk-KZ" i="1" dirty="0"/>
            </a:br>
            <a:r>
              <a:rPr lang="kk-KZ" i="1" dirty="0" smtClean="0"/>
              <a:t>Анальгезирующие средства преимущественно периферического действия</a:t>
            </a:r>
            <a:br>
              <a:rPr lang="kk-KZ" i="1" dirty="0" smtClean="0"/>
            </a:b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hlinkClick r:id="rId2"/>
              </a:rPr>
              <a:t>Нестероидные противовоспалительные средства (НВПС)</a:t>
            </a:r>
            <a:r>
              <a:rPr lang="ru-RU" i="1" dirty="0"/>
              <a:t> – это группа лекарств, обладающих выраженным противовоспалительным, жаропонижающим и обезболивающим действием. </a:t>
            </a:r>
            <a:endParaRPr lang="ru-RU" i="1" dirty="0" smtClean="0"/>
          </a:p>
          <a:p>
            <a:r>
              <a:rPr lang="ru-RU" i="1" dirty="0" smtClean="0"/>
              <a:t>Способны нарушать образование простагландинов, которые являются медиаторами воспаления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Анальгезирующие средства (Анальгетики) </a:t>
            </a:r>
            <a:r>
              <a:rPr lang="ru-RU" dirty="0"/>
              <a:t>- группа препаратов, предназначенных для снятия болевых ощущений и подавления болевой </a:t>
            </a:r>
            <a:r>
              <a:rPr lang="ru-RU" dirty="0" smtClean="0"/>
              <a:t>активности в результате резорбтивного действия 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Вызывают следующие эффекты</a:t>
            </a: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dirty="0" smtClean="0"/>
              <a:t>Расширяют артериолы, усливают действие других медиаторов воспаленияна проницаемость сосудов</a:t>
            </a:r>
          </a:p>
          <a:p>
            <a:r>
              <a:rPr lang="kk-KZ" dirty="0" smtClean="0"/>
              <a:t>Повышают чувствительность болевых рецепторов</a:t>
            </a:r>
          </a:p>
          <a:p>
            <a:r>
              <a:rPr lang="kk-KZ" dirty="0" smtClean="0"/>
              <a:t>Простагландин </a:t>
            </a:r>
            <a:r>
              <a:rPr lang="kk-KZ" dirty="0"/>
              <a:t> </a:t>
            </a:r>
            <a:r>
              <a:rPr lang="kk-KZ" dirty="0" smtClean="0"/>
              <a:t>Е</a:t>
            </a:r>
            <a:r>
              <a:rPr lang="kk-KZ" baseline="-25000" dirty="0" smtClean="0"/>
              <a:t>2</a:t>
            </a:r>
            <a:r>
              <a:rPr lang="kk-KZ" dirty="0" smtClean="0"/>
              <a:t> оказывает стимулирующее действие на центр теплорегуляции в гипоталамксе и повышает температуру тела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В терапевтических дозах не вызывают потерю сознания,не угнетают другие виды чувствительности и не нарушают двигательных функций, </a:t>
            </a:r>
            <a:r>
              <a:rPr lang="kk-KZ" dirty="0" smtClean="0">
                <a:solidFill>
                  <a:srgbClr val="7030A0"/>
                </a:solidFill>
              </a:rPr>
              <a:t>чем они и отличаются от средств для наркоза </a:t>
            </a:r>
            <a:endParaRPr lang="kk-K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Путь следования болевого импульса.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Ноцицептор</a:t>
            </a:r>
            <a:r>
              <a:rPr lang="ru-RU" dirty="0"/>
              <a:t> (б R) → 2. Афферентное нервное волокно → 3. Задние рога спинного мозга (вставочные нейроны) →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4</a:t>
            </a:r>
            <a:r>
              <a:rPr lang="ru-RU" dirty="0"/>
              <a:t>. Продолговатый мозг → 5. Средний мозг → 6. Ретикулярная формация </a:t>
            </a:r>
            <a:r>
              <a:rPr lang="ru-RU" dirty="0" smtClean="0"/>
              <a:t>→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7. Гипоталамус → 8. Таламус →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err="1"/>
              <a:t>Лимбическая</a:t>
            </a:r>
            <a:r>
              <a:rPr lang="ru-RU" dirty="0"/>
              <a:t> система → 10. Кора головного мозга.</a:t>
            </a:r>
            <a:br>
              <a:rPr lang="ru-RU" dirty="0"/>
            </a:b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Болевые ощущения воспринимаются специальными рецепторами-   </a:t>
            </a:r>
          </a:p>
          <a:p>
            <a:pPr>
              <a:buNone/>
            </a:pPr>
            <a:endParaRPr lang="kk-KZ" dirty="0" smtClean="0"/>
          </a:p>
          <a:p>
            <a:r>
              <a:rPr lang="kk-KZ" dirty="0" smtClean="0"/>
              <a:t>Эндогенные вещества могут сенсибилизировать эти рецепторы к внешним раздражителям,вызывать боль.</a:t>
            </a:r>
          </a:p>
          <a:p>
            <a:pPr>
              <a:buNone/>
            </a:pPr>
            <a:endParaRPr lang="kk-KZ" dirty="0" smtClean="0"/>
          </a:p>
          <a:p>
            <a:r>
              <a:rPr lang="kk-KZ" dirty="0" smtClean="0"/>
              <a:t>Ноцицепторные импульсы распространяются по волокнам афферентных нервов и поступают в ЦНС у нейронам задних рогов спинного мозга.</a:t>
            </a:r>
            <a:endParaRPr lang="kk-KZ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143900" y="6357958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72198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ноцицепторами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Через систему вставочных  нейронов возбуждение направляется по 3 путям:</a:t>
            </a:r>
          </a:p>
          <a:p>
            <a:pPr>
              <a:buNone/>
            </a:pPr>
            <a:endParaRPr lang="kk-KZ" dirty="0"/>
          </a:p>
          <a:p>
            <a:pPr>
              <a:buNone/>
            </a:pPr>
            <a:r>
              <a:rPr lang="kk-KZ" dirty="0" smtClean="0"/>
              <a:t>1)в перердние рога спинного мозга</a:t>
            </a:r>
          </a:p>
          <a:p>
            <a:pPr>
              <a:buNone/>
            </a:pPr>
            <a:r>
              <a:rPr lang="kk-KZ" dirty="0" smtClean="0"/>
              <a:t>2)в боковые рога спинного мозга</a:t>
            </a:r>
          </a:p>
          <a:p>
            <a:pPr>
              <a:buNone/>
            </a:pPr>
            <a:r>
              <a:rPr lang="kk-KZ" dirty="0" smtClean="0"/>
              <a:t>3) в головной мозг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26163"/>
          </a:xfrm>
        </p:spPr>
        <p:txBody>
          <a:bodyPr>
            <a:normAutofit/>
          </a:bodyPr>
          <a:lstStyle/>
          <a:p>
            <a:pPr algn="ctr"/>
            <a:r>
              <a:rPr lang="kk-KZ" dirty="0" smtClean="0"/>
              <a:t>Нейроны задних рогов спинного мозга имеет важное значение  в восприятии боли.</a:t>
            </a:r>
          </a:p>
          <a:p>
            <a:pPr algn="ctr"/>
            <a:endParaRPr lang="kk-KZ" dirty="0" smtClean="0"/>
          </a:p>
          <a:p>
            <a:pPr algn="ctr"/>
            <a:r>
              <a:rPr lang="kk-KZ" dirty="0" smtClean="0"/>
              <a:t>Активность этих нейронов контролируется супраспинальной антиноцицептивной системой.</a:t>
            </a:r>
          </a:p>
          <a:p>
            <a:pPr algn="ctr"/>
            <a:endParaRPr lang="kk-KZ" dirty="0" smtClean="0"/>
          </a:p>
          <a:p>
            <a:pPr algn="ctr"/>
            <a:r>
              <a:rPr lang="kk-KZ" dirty="0" smtClean="0"/>
              <a:t>Активация системы вызывает торможение проведения болевых импульсов по афферентным путям спинного мозга.</a:t>
            </a:r>
          </a:p>
          <a:p>
            <a:pPr>
              <a:buNone/>
            </a:pP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kk-KZ" dirty="0" smtClean="0"/>
              <a:t>По иммунохимическому анализу в нейронах  околоводопроводного серого вещества и задних рогов спинного мозга находятся- опиоидные рецепторы </a:t>
            </a:r>
          </a:p>
          <a:p>
            <a:endParaRPr lang="kk-KZ" dirty="0"/>
          </a:p>
          <a:p>
            <a:r>
              <a:rPr lang="kk-KZ" dirty="0" smtClean="0"/>
              <a:t>Подтипы рецепторов по  чувствительности к эндогенным лигандам и эффектам:</a:t>
            </a:r>
          </a:p>
          <a:p>
            <a:r>
              <a:rPr lang="kk-KZ" dirty="0" smtClean="0"/>
              <a:t>µ,</a:t>
            </a:r>
            <a:r>
              <a:rPr lang="el-GR" dirty="0" smtClean="0"/>
              <a:t>δ</a:t>
            </a:r>
            <a:r>
              <a:rPr lang="kk-KZ" dirty="0" smtClean="0"/>
              <a:t>,</a:t>
            </a:r>
            <a:r>
              <a:rPr lang="el-GR" dirty="0" smtClean="0"/>
              <a:t>κ</a:t>
            </a:r>
            <a:r>
              <a:rPr lang="kk-KZ" dirty="0" smtClean="0"/>
              <a:t>- рецепторы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3600" dirty="0" smtClean="0"/>
              <a:t/>
            </a:r>
            <a:br>
              <a:rPr lang="kk-KZ" sz="3600" dirty="0" smtClean="0"/>
            </a:br>
            <a:r>
              <a:rPr lang="kk-KZ" sz="3600" dirty="0" smtClean="0"/>
              <a:t>Анальгетики по механизму действия и локализации действия подразделяются на:</a:t>
            </a:r>
            <a:r>
              <a:rPr lang="kk-KZ" dirty="0" smtClean="0"/>
              <a:t/>
            </a:r>
            <a:br>
              <a:rPr lang="kk-KZ" dirty="0" smtClean="0"/>
            </a:br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0974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k-KZ" i="1" dirty="0" smtClean="0"/>
              <a:t>Анальгезирующие средства преимущественно центрального действия</a:t>
            </a:r>
          </a:p>
          <a:p>
            <a:pPr marL="514350" indent="-514350"/>
            <a:endParaRPr lang="kk-KZ" dirty="0" smtClean="0"/>
          </a:p>
          <a:p>
            <a:pPr marL="514350" indent="-514350"/>
            <a:endParaRPr lang="kk-KZ" dirty="0" smtClean="0"/>
          </a:p>
          <a:p>
            <a:pPr marL="514350" indent="-514350"/>
            <a:endParaRPr lang="kk-KZ" dirty="0" smtClean="0"/>
          </a:p>
          <a:p>
            <a:pPr marL="514350" indent="-514350">
              <a:buNone/>
            </a:pPr>
            <a:endParaRPr lang="kk-KZ" i="1" dirty="0" smtClean="0"/>
          </a:p>
          <a:p>
            <a:pPr marL="514350" indent="-514350">
              <a:buNone/>
            </a:pPr>
            <a:endParaRPr lang="kk-KZ" i="1" dirty="0" smtClean="0"/>
          </a:p>
          <a:p>
            <a:pPr marL="514350" indent="-514350">
              <a:buNone/>
            </a:pPr>
            <a:r>
              <a:rPr lang="kk-KZ" i="1" dirty="0" smtClean="0"/>
              <a:t>Анальгезирующие средства преимущественно периферического действия</a:t>
            </a:r>
          </a:p>
          <a:p>
            <a:pPr marL="514350" indent="-514350">
              <a:buNone/>
            </a:pPr>
            <a:endParaRPr lang="kk-KZ" dirty="0" smtClean="0"/>
          </a:p>
          <a:p>
            <a:pPr marL="514350" indent="-514350">
              <a:buNone/>
            </a:pPr>
            <a:endParaRPr lang="kk-KZ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64318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Опиоидные (наркотические) анальгетики</a:t>
            </a:r>
          </a:p>
          <a:p>
            <a:pPr marL="514350" indent="-514350">
              <a:buFont typeface="+mj-lt"/>
              <a:buAutoNum type="alphaLcPeriod"/>
            </a:pPr>
            <a:r>
              <a:rPr lang="kk-KZ" dirty="0" smtClean="0"/>
              <a:t>Агонисты</a:t>
            </a:r>
          </a:p>
          <a:p>
            <a:pPr marL="514350" indent="-514350">
              <a:buFont typeface="+mj-lt"/>
              <a:buAutoNum type="alphaLcPeriod"/>
            </a:pPr>
            <a:r>
              <a:rPr lang="kk-KZ" dirty="0" smtClean="0"/>
              <a:t>Частичные агонисты</a:t>
            </a:r>
          </a:p>
          <a:p>
            <a:pPr marL="514350" indent="-514350">
              <a:buFont typeface="+mj-lt"/>
              <a:buAutoNum type="alphaLcPeriod"/>
            </a:pPr>
            <a:r>
              <a:rPr lang="kk-KZ" dirty="0" smtClean="0"/>
              <a:t>Агонисты-антагонисты</a:t>
            </a:r>
          </a:p>
          <a:p>
            <a:endParaRPr lang="kk-KZ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3929066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Неопиоидные препараты с анальгетической активногстью </a:t>
            </a:r>
          </a:p>
          <a:p>
            <a:endParaRPr lang="kk-KZ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57200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Анальгетики смешанного действия</a:t>
            </a:r>
          </a:p>
          <a:p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520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Анальгезирующие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Анальгетики по механизму действия и локализации действия подразделяются на: </vt:lpstr>
      <vt:lpstr>Анальгезирующие средства преимущественно центрального действия </vt:lpstr>
      <vt:lpstr>Презентация PowerPoint</vt:lpstr>
      <vt:lpstr>Механизм действия</vt:lpstr>
      <vt:lpstr>Презентация PowerPoint</vt:lpstr>
      <vt:lpstr>Презентация PowerPoint</vt:lpstr>
      <vt:lpstr>Частичные агонисты и агонисты-антагонисты опиоидных рецепторов</vt:lpstr>
      <vt:lpstr>Презентация PowerPoint</vt:lpstr>
      <vt:lpstr>  Неопиоидные препараты с анальгетической активногстью  </vt:lpstr>
      <vt:lpstr>Анальгетики со смешанным механизмом действия </vt:lpstr>
      <vt:lpstr>  Анальгезирующие средства преимущественно периферического действия </vt:lpstr>
      <vt:lpstr>Вызывают следующие эффекты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CROWN</cp:lastModifiedBy>
  <cp:revision>20</cp:revision>
  <dcterms:created xsi:type="dcterms:W3CDTF">2012-11-22T14:26:25Z</dcterms:created>
  <dcterms:modified xsi:type="dcterms:W3CDTF">2012-11-24T04:33:03Z</dcterms:modified>
</cp:coreProperties>
</file>